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76" r:id="rId3"/>
    <p:sldMasterId id="2147483688" r:id="rId4"/>
  </p:sldMasterIdLst>
  <p:notesMasterIdLst>
    <p:notesMasterId r:id="rId28"/>
  </p:notesMasterIdLst>
  <p:sldIdLst>
    <p:sldId id="290" r:id="rId5"/>
    <p:sldId id="262" r:id="rId6"/>
    <p:sldId id="297" r:id="rId7"/>
    <p:sldId id="296" r:id="rId8"/>
    <p:sldId id="295" r:id="rId9"/>
    <p:sldId id="261" r:id="rId10"/>
    <p:sldId id="267" r:id="rId11"/>
    <p:sldId id="260" r:id="rId12"/>
    <p:sldId id="264" r:id="rId13"/>
    <p:sldId id="265" r:id="rId14"/>
    <p:sldId id="307" r:id="rId15"/>
    <p:sldId id="276" r:id="rId16"/>
    <p:sldId id="269" r:id="rId17"/>
    <p:sldId id="280" r:id="rId18"/>
    <p:sldId id="291" r:id="rId19"/>
    <p:sldId id="292" r:id="rId20"/>
    <p:sldId id="293" r:id="rId21"/>
    <p:sldId id="273" r:id="rId22"/>
    <p:sldId id="274" r:id="rId23"/>
    <p:sldId id="275" r:id="rId24"/>
    <p:sldId id="306" r:id="rId25"/>
    <p:sldId id="304" r:id="rId26"/>
    <p:sldId id="305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22593" autoAdjust="0"/>
    <p:restoredTop sz="93109" autoAdjust="0"/>
  </p:normalViewPr>
  <p:slideViewPr>
    <p:cSldViewPr snapToGrid="0">
      <p:cViewPr>
        <p:scale>
          <a:sx n="80" d="100"/>
          <a:sy n="80" d="100"/>
        </p:scale>
        <p:origin x="-58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632" y="22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23458560778385568"/>
          <c:y val="9.8806231991316856E-2"/>
          <c:w val="0.50401594816418382"/>
          <c:h val="0.5268149672600946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Odds of Dying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Airplane Accident</c:v>
                </c:pt>
                <c:pt idx="1">
                  <c:v>Terrorist Attack</c:v>
                </c:pt>
                <c:pt idx="2">
                  <c:v>Choking on Food</c:v>
                </c:pt>
                <c:pt idx="3">
                  <c:v>Smoke or Fire</c:v>
                </c:pt>
                <c:pt idx="4">
                  <c:v>Accidental Drowning</c:v>
                </c:pt>
                <c:pt idx="5">
                  <c:v>Car Accident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9.199632014719431E-8</c:v>
                </c:pt>
                <c:pt idx="1">
                  <c:v>1.0752688172043017E-7</c:v>
                </c:pt>
                <c:pt idx="2">
                  <c:v>2.3293733985557899E-4</c:v>
                </c:pt>
                <c:pt idx="3">
                  <c:v>8.5689802913453434E-4</c:v>
                </c:pt>
                <c:pt idx="4">
                  <c:v>8.7719298245614048E-4</c:v>
                </c:pt>
                <c:pt idx="5">
                  <c:v>1.1904761904761913E-2</c:v>
                </c:pt>
              </c:numCache>
            </c:numRef>
          </c:val>
        </c:ser>
        <c:dLbls/>
        <c:axId val="70741376"/>
        <c:axId val="70751360"/>
      </c:barChart>
      <c:catAx>
        <c:axId val="707413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en-US"/>
          </a:p>
        </c:txPr>
        <c:crossAx val="70751360"/>
        <c:crosses val="autoZero"/>
        <c:auto val="1"/>
        <c:lblAlgn val="ctr"/>
        <c:lblOffset val="100"/>
      </c:catAx>
      <c:valAx>
        <c:axId val="70751360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707413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9948E-7C7D-4D91-9D0E-EC66760B220D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0C331DE-36A0-4781-85BA-9D55899DF69A}">
      <dgm:prSet phldrT="[Text]"/>
      <dgm:spPr/>
      <dgm:t>
        <a:bodyPr/>
        <a:lstStyle/>
        <a:p>
          <a:r>
            <a:rPr lang="en-US" dirty="0" smtClean="0"/>
            <a:t>Organization</a:t>
          </a:r>
          <a:endParaRPr lang="en-US" dirty="0"/>
        </a:p>
      </dgm:t>
    </dgm:pt>
    <dgm:pt modelId="{4EFD187C-AC79-4F0A-8C79-04C68AF0D9C0}" type="parTrans" cxnId="{EFB4D48D-D626-4B8D-B3F8-2A8EB643C74D}">
      <dgm:prSet/>
      <dgm:spPr/>
      <dgm:t>
        <a:bodyPr/>
        <a:lstStyle/>
        <a:p>
          <a:endParaRPr lang="en-US"/>
        </a:p>
      </dgm:t>
    </dgm:pt>
    <dgm:pt modelId="{209B1BF4-EAC1-43C7-9DEE-89486D01B7AD}" type="sibTrans" cxnId="{EFB4D48D-D626-4B8D-B3F8-2A8EB643C74D}">
      <dgm:prSet/>
      <dgm:spPr/>
      <dgm:t>
        <a:bodyPr/>
        <a:lstStyle/>
        <a:p>
          <a:endParaRPr lang="en-US"/>
        </a:p>
      </dgm:t>
    </dgm:pt>
    <dgm:pt modelId="{69C1B497-51F0-4DF6-93C2-D16ECCC89A40}">
      <dgm:prSet phldrT="[Text]"/>
      <dgm:spPr/>
      <dgm:t>
        <a:bodyPr/>
        <a:lstStyle/>
        <a:p>
          <a:r>
            <a:rPr lang="en-US" dirty="0" smtClean="0"/>
            <a:t>Travel Department</a:t>
          </a:r>
          <a:endParaRPr lang="en-US" dirty="0"/>
        </a:p>
      </dgm:t>
    </dgm:pt>
    <dgm:pt modelId="{B9CBEF90-AE7E-44BD-8A27-53847A334DB2}" type="parTrans" cxnId="{8CC0838B-FB51-46FB-96A9-99CC3E48216A}">
      <dgm:prSet/>
      <dgm:spPr/>
      <dgm:t>
        <a:bodyPr/>
        <a:lstStyle/>
        <a:p>
          <a:endParaRPr lang="en-US"/>
        </a:p>
      </dgm:t>
    </dgm:pt>
    <dgm:pt modelId="{8DD4A7D0-F57D-4579-9FBB-55176A3F6CA2}" type="sibTrans" cxnId="{8CC0838B-FB51-46FB-96A9-99CC3E48216A}">
      <dgm:prSet/>
      <dgm:spPr/>
      <dgm:t>
        <a:bodyPr/>
        <a:lstStyle/>
        <a:p>
          <a:endParaRPr lang="en-US"/>
        </a:p>
      </dgm:t>
    </dgm:pt>
    <dgm:pt modelId="{0E8BE8AC-4197-4544-AFC7-4D873AA896F0}">
      <dgm:prSet phldrT="[Text]"/>
      <dgm:spPr/>
      <dgm:t>
        <a:bodyPr/>
        <a:lstStyle/>
        <a:p>
          <a:r>
            <a:rPr lang="en-US" dirty="0" smtClean="0"/>
            <a:t>Human Resources / Legal</a:t>
          </a:r>
          <a:endParaRPr lang="en-US" dirty="0"/>
        </a:p>
      </dgm:t>
    </dgm:pt>
    <dgm:pt modelId="{DB7B51F1-8BC4-4C42-A39D-F5DE93C6E693}" type="parTrans" cxnId="{0F9C3DDF-D650-4E08-8834-E4BC7207111F}">
      <dgm:prSet/>
      <dgm:spPr/>
      <dgm:t>
        <a:bodyPr/>
        <a:lstStyle/>
        <a:p>
          <a:endParaRPr lang="en-US"/>
        </a:p>
      </dgm:t>
    </dgm:pt>
    <dgm:pt modelId="{E9F0E197-DA54-4B17-BCAF-FE78A72BB3CD}" type="sibTrans" cxnId="{0F9C3DDF-D650-4E08-8834-E4BC7207111F}">
      <dgm:prSet/>
      <dgm:spPr/>
      <dgm:t>
        <a:bodyPr/>
        <a:lstStyle/>
        <a:p>
          <a:endParaRPr lang="en-US"/>
        </a:p>
      </dgm:t>
    </dgm:pt>
    <dgm:pt modelId="{261943F3-E4C4-4FC3-B293-BFA1CCFE67A7}">
      <dgm:prSet phldrT="[Text]"/>
      <dgm:spPr/>
      <dgm:t>
        <a:bodyPr/>
        <a:lstStyle/>
        <a:p>
          <a:r>
            <a:rPr lang="en-US" dirty="0" smtClean="0"/>
            <a:t>Security Department</a:t>
          </a:r>
          <a:endParaRPr lang="en-US" dirty="0"/>
        </a:p>
      </dgm:t>
    </dgm:pt>
    <dgm:pt modelId="{AC94BA10-5D56-4FA0-A6D9-095EC50DC88F}" type="parTrans" cxnId="{377F1122-6CD1-44E2-8F25-FD56E6DCB048}">
      <dgm:prSet/>
      <dgm:spPr/>
      <dgm:t>
        <a:bodyPr/>
        <a:lstStyle/>
        <a:p>
          <a:endParaRPr lang="en-US"/>
        </a:p>
      </dgm:t>
    </dgm:pt>
    <dgm:pt modelId="{30BBE9D8-1F81-48E4-A4BB-FF5DC861A45A}" type="sibTrans" cxnId="{377F1122-6CD1-44E2-8F25-FD56E6DCB048}">
      <dgm:prSet/>
      <dgm:spPr/>
      <dgm:t>
        <a:bodyPr/>
        <a:lstStyle/>
        <a:p>
          <a:endParaRPr lang="en-US"/>
        </a:p>
      </dgm:t>
    </dgm:pt>
    <dgm:pt modelId="{FEFDCBE6-B4BA-4097-9540-8F6D3EEF0692}">
      <dgm:prSet/>
      <dgm:spPr/>
      <dgm:t>
        <a:bodyPr/>
        <a:lstStyle/>
        <a:p>
          <a:r>
            <a:rPr lang="en-US" dirty="0" smtClean="0"/>
            <a:t>Medical Department</a:t>
          </a:r>
          <a:endParaRPr lang="en-US" dirty="0"/>
        </a:p>
      </dgm:t>
    </dgm:pt>
    <dgm:pt modelId="{68C655EA-8264-4203-B2CA-29C7F42532AD}" type="parTrans" cxnId="{7B99CB84-DAC0-42F5-8141-C35DD4DF181A}">
      <dgm:prSet/>
      <dgm:spPr/>
      <dgm:t>
        <a:bodyPr/>
        <a:lstStyle/>
        <a:p>
          <a:endParaRPr lang="en-US"/>
        </a:p>
      </dgm:t>
    </dgm:pt>
    <dgm:pt modelId="{C58D9CD2-9F7E-4E99-8399-AF0533F4B68D}" type="sibTrans" cxnId="{7B99CB84-DAC0-42F5-8141-C35DD4DF181A}">
      <dgm:prSet/>
      <dgm:spPr/>
      <dgm:t>
        <a:bodyPr/>
        <a:lstStyle/>
        <a:p>
          <a:endParaRPr lang="en-US"/>
        </a:p>
      </dgm:t>
    </dgm:pt>
    <dgm:pt modelId="{1B662F04-CCCF-4677-80BC-9BD1CB7E9A22}">
      <dgm:prSet/>
      <dgm:spPr/>
      <dgm:t>
        <a:bodyPr/>
        <a:lstStyle/>
        <a:p>
          <a:r>
            <a:rPr lang="en-US" dirty="0" smtClean="0"/>
            <a:t>Risk Management / Biz Continuity</a:t>
          </a:r>
          <a:endParaRPr lang="en-US" dirty="0"/>
        </a:p>
      </dgm:t>
    </dgm:pt>
    <dgm:pt modelId="{0C0B1595-2BCC-496D-A3FB-2CD768CAC32F}" type="parTrans" cxnId="{C71FB0B9-2190-4DE6-A16C-809D6565E7D4}">
      <dgm:prSet/>
      <dgm:spPr/>
      <dgm:t>
        <a:bodyPr/>
        <a:lstStyle/>
        <a:p>
          <a:endParaRPr lang="en-US"/>
        </a:p>
      </dgm:t>
    </dgm:pt>
    <dgm:pt modelId="{26B137A8-F797-4FBF-9C38-C476DFBDCE5E}" type="sibTrans" cxnId="{C71FB0B9-2190-4DE6-A16C-809D6565E7D4}">
      <dgm:prSet/>
      <dgm:spPr/>
      <dgm:t>
        <a:bodyPr/>
        <a:lstStyle/>
        <a:p>
          <a:endParaRPr lang="en-US"/>
        </a:p>
      </dgm:t>
    </dgm:pt>
    <dgm:pt modelId="{EFC93864-CBB9-4A75-9D8E-B3A94B1FACD8}" type="pres">
      <dgm:prSet presAssocID="{B239948E-7C7D-4D91-9D0E-EC66760B22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EC6E718-E7B9-494C-AD31-230B5B394963}" type="pres">
      <dgm:prSet presAssocID="{70C331DE-36A0-4781-85BA-9D55899DF69A}" presName="hierRoot1" presStyleCnt="0">
        <dgm:presLayoutVars>
          <dgm:hierBranch val="init"/>
        </dgm:presLayoutVars>
      </dgm:prSet>
      <dgm:spPr/>
    </dgm:pt>
    <dgm:pt modelId="{569779B6-9661-4206-85FB-85C73196F235}" type="pres">
      <dgm:prSet presAssocID="{70C331DE-36A0-4781-85BA-9D55899DF69A}" presName="rootComposite1" presStyleCnt="0"/>
      <dgm:spPr/>
    </dgm:pt>
    <dgm:pt modelId="{F5D81EC8-6D33-4F91-995A-3E4476AC1415}" type="pres">
      <dgm:prSet presAssocID="{70C331DE-36A0-4781-85BA-9D55899DF69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A757CA-31A6-4B3E-82D2-0EB70408ED1B}" type="pres">
      <dgm:prSet presAssocID="{70C331DE-36A0-4781-85BA-9D55899DF69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8CEB0D1-F1D1-4B61-9FA1-330E0DBA3182}" type="pres">
      <dgm:prSet presAssocID="{70C331DE-36A0-4781-85BA-9D55899DF69A}" presName="hierChild2" presStyleCnt="0"/>
      <dgm:spPr/>
    </dgm:pt>
    <dgm:pt modelId="{07A7578D-9A9B-4D24-AC26-9AB1AD74D9D1}" type="pres">
      <dgm:prSet presAssocID="{B9CBEF90-AE7E-44BD-8A27-53847A334DB2}" presName="Name37" presStyleLbl="parChTrans1D2" presStyleIdx="0" presStyleCnt="5"/>
      <dgm:spPr/>
      <dgm:t>
        <a:bodyPr/>
        <a:lstStyle/>
        <a:p>
          <a:endParaRPr lang="en-US"/>
        </a:p>
      </dgm:t>
    </dgm:pt>
    <dgm:pt modelId="{849DDC88-A7A1-4C9A-92AF-8F730DCD3D0F}" type="pres">
      <dgm:prSet presAssocID="{69C1B497-51F0-4DF6-93C2-D16ECCC89A40}" presName="hierRoot2" presStyleCnt="0">
        <dgm:presLayoutVars>
          <dgm:hierBranch val="init"/>
        </dgm:presLayoutVars>
      </dgm:prSet>
      <dgm:spPr/>
    </dgm:pt>
    <dgm:pt modelId="{72F07DF1-AA32-44CA-A5A7-46A84A9597BF}" type="pres">
      <dgm:prSet presAssocID="{69C1B497-51F0-4DF6-93C2-D16ECCC89A40}" presName="rootComposite" presStyleCnt="0"/>
      <dgm:spPr/>
    </dgm:pt>
    <dgm:pt modelId="{E1275302-3AC6-48E3-BB60-E17744603C8C}" type="pres">
      <dgm:prSet presAssocID="{69C1B497-51F0-4DF6-93C2-D16ECCC89A40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E9C5A9-05DE-4D54-86AE-DB78D54C158B}" type="pres">
      <dgm:prSet presAssocID="{69C1B497-51F0-4DF6-93C2-D16ECCC89A40}" presName="rootConnector" presStyleLbl="node2" presStyleIdx="0" presStyleCnt="5"/>
      <dgm:spPr/>
      <dgm:t>
        <a:bodyPr/>
        <a:lstStyle/>
        <a:p>
          <a:endParaRPr lang="en-US"/>
        </a:p>
      </dgm:t>
    </dgm:pt>
    <dgm:pt modelId="{6F55FF45-6B8B-4D4E-8D58-66AD5B1ECDE8}" type="pres">
      <dgm:prSet presAssocID="{69C1B497-51F0-4DF6-93C2-D16ECCC89A40}" presName="hierChild4" presStyleCnt="0"/>
      <dgm:spPr/>
    </dgm:pt>
    <dgm:pt modelId="{A9D1F2BE-D2B7-4C65-8AF0-FC9E3B4F2535}" type="pres">
      <dgm:prSet presAssocID="{69C1B497-51F0-4DF6-93C2-D16ECCC89A40}" presName="hierChild5" presStyleCnt="0"/>
      <dgm:spPr/>
    </dgm:pt>
    <dgm:pt modelId="{FB2E293B-96DE-4282-8425-643528F1FB42}" type="pres">
      <dgm:prSet presAssocID="{DB7B51F1-8BC4-4C42-A39D-F5DE93C6E693}" presName="Name37" presStyleLbl="parChTrans1D2" presStyleIdx="1" presStyleCnt="5"/>
      <dgm:spPr/>
      <dgm:t>
        <a:bodyPr/>
        <a:lstStyle/>
        <a:p>
          <a:endParaRPr lang="en-US"/>
        </a:p>
      </dgm:t>
    </dgm:pt>
    <dgm:pt modelId="{E8B9BBD6-08D5-47E0-90AA-B8A64A212747}" type="pres">
      <dgm:prSet presAssocID="{0E8BE8AC-4197-4544-AFC7-4D873AA896F0}" presName="hierRoot2" presStyleCnt="0">
        <dgm:presLayoutVars>
          <dgm:hierBranch val="init"/>
        </dgm:presLayoutVars>
      </dgm:prSet>
      <dgm:spPr/>
    </dgm:pt>
    <dgm:pt modelId="{A54F1B10-4E65-46D5-813E-0FF0A16EC094}" type="pres">
      <dgm:prSet presAssocID="{0E8BE8AC-4197-4544-AFC7-4D873AA896F0}" presName="rootComposite" presStyleCnt="0"/>
      <dgm:spPr/>
    </dgm:pt>
    <dgm:pt modelId="{FEB2F64C-0A2C-4FE9-ABD8-6EAA251E8E35}" type="pres">
      <dgm:prSet presAssocID="{0E8BE8AC-4197-4544-AFC7-4D873AA896F0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854EE9-CA63-4B20-A6B5-3797D61D4CD1}" type="pres">
      <dgm:prSet presAssocID="{0E8BE8AC-4197-4544-AFC7-4D873AA896F0}" presName="rootConnector" presStyleLbl="node2" presStyleIdx="1" presStyleCnt="5"/>
      <dgm:spPr/>
      <dgm:t>
        <a:bodyPr/>
        <a:lstStyle/>
        <a:p>
          <a:endParaRPr lang="en-US"/>
        </a:p>
      </dgm:t>
    </dgm:pt>
    <dgm:pt modelId="{1ECC0EA8-40AF-46CD-B140-50A14EE774BC}" type="pres">
      <dgm:prSet presAssocID="{0E8BE8AC-4197-4544-AFC7-4D873AA896F0}" presName="hierChild4" presStyleCnt="0"/>
      <dgm:spPr/>
    </dgm:pt>
    <dgm:pt modelId="{1B4EF363-E254-47F1-A941-7436B1A4B578}" type="pres">
      <dgm:prSet presAssocID="{0E8BE8AC-4197-4544-AFC7-4D873AA896F0}" presName="hierChild5" presStyleCnt="0"/>
      <dgm:spPr/>
    </dgm:pt>
    <dgm:pt modelId="{46C77B70-6800-4964-8E66-E616F632EFDB}" type="pres">
      <dgm:prSet presAssocID="{AC94BA10-5D56-4FA0-A6D9-095EC50DC88F}" presName="Name37" presStyleLbl="parChTrans1D2" presStyleIdx="2" presStyleCnt="5"/>
      <dgm:spPr/>
      <dgm:t>
        <a:bodyPr/>
        <a:lstStyle/>
        <a:p>
          <a:endParaRPr lang="en-US"/>
        </a:p>
      </dgm:t>
    </dgm:pt>
    <dgm:pt modelId="{AF0E30C9-06FC-41A7-B0C5-0015BD65CC5E}" type="pres">
      <dgm:prSet presAssocID="{261943F3-E4C4-4FC3-B293-BFA1CCFE67A7}" presName="hierRoot2" presStyleCnt="0">
        <dgm:presLayoutVars>
          <dgm:hierBranch val="init"/>
        </dgm:presLayoutVars>
      </dgm:prSet>
      <dgm:spPr/>
    </dgm:pt>
    <dgm:pt modelId="{B10A4768-FD1F-41DA-B17C-9836CFC97602}" type="pres">
      <dgm:prSet presAssocID="{261943F3-E4C4-4FC3-B293-BFA1CCFE67A7}" presName="rootComposite" presStyleCnt="0"/>
      <dgm:spPr/>
    </dgm:pt>
    <dgm:pt modelId="{6383792E-ED5F-4324-A15D-8457EC927DB5}" type="pres">
      <dgm:prSet presAssocID="{261943F3-E4C4-4FC3-B293-BFA1CCFE67A7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8E0929-10E8-482A-A01D-49991641B356}" type="pres">
      <dgm:prSet presAssocID="{261943F3-E4C4-4FC3-B293-BFA1CCFE67A7}" presName="rootConnector" presStyleLbl="node2" presStyleIdx="2" presStyleCnt="5"/>
      <dgm:spPr/>
      <dgm:t>
        <a:bodyPr/>
        <a:lstStyle/>
        <a:p>
          <a:endParaRPr lang="en-US"/>
        </a:p>
      </dgm:t>
    </dgm:pt>
    <dgm:pt modelId="{6D43862B-3285-48BC-A258-DB2AA4E53514}" type="pres">
      <dgm:prSet presAssocID="{261943F3-E4C4-4FC3-B293-BFA1CCFE67A7}" presName="hierChild4" presStyleCnt="0"/>
      <dgm:spPr/>
    </dgm:pt>
    <dgm:pt modelId="{C55673C8-5011-41CF-BBFD-50E3BE17966E}" type="pres">
      <dgm:prSet presAssocID="{261943F3-E4C4-4FC3-B293-BFA1CCFE67A7}" presName="hierChild5" presStyleCnt="0"/>
      <dgm:spPr/>
    </dgm:pt>
    <dgm:pt modelId="{B6B835D6-869F-45BC-BD28-C67BD9391D59}" type="pres">
      <dgm:prSet presAssocID="{68C655EA-8264-4203-B2CA-29C7F42532AD}" presName="Name37" presStyleLbl="parChTrans1D2" presStyleIdx="3" presStyleCnt="5"/>
      <dgm:spPr/>
      <dgm:t>
        <a:bodyPr/>
        <a:lstStyle/>
        <a:p>
          <a:endParaRPr lang="en-US"/>
        </a:p>
      </dgm:t>
    </dgm:pt>
    <dgm:pt modelId="{185564E0-D705-485D-9FB9-01A44B625D69}" type="pres">
      <dgm:prSet presAssocID="{FEFDCBE6-B4BA-4097-9540-8F6D3EEF0692}" presName="hierRoot2" presStyleCnt="0">
        <dgm:presLayoutVars>
          <dgm:hierBranch val="init"/>
        </dgm:presLayoutVars>
      </dgm:prSet>
      <dgm:spPr/>
    </dgm:pt>
    <dgm:pt modelId="{091EB67F-0A3C-4812-B63E-3F213D0D042E}" type="pres">
      <dgm:prSet presAssocID="{FEFDCBE6-B4BA-4097-9540-8F6D3EEF0692}" presName="rootComposite" presStyleCnt="0"/>
      <dgm:spPr/>
    </dgm:pt>
    <dgm:pt modelId="{72045623-94A3-4E05-A449-E2935BDEF3C8}" type="pres">
      <dgm:prSet presAssocID="{FEFDCBE6-B4BA-4097-9540-8F6D3EEF0692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14D68D-3C88-4D65-95AD-A8C9CBE557DD}" type="pres">
      <dgm:prSet presAssocID="{FEFDCBE6-B4BA-4097-9540-8F6D3EEF0692}" presName="rootConnector" presStyleLbl="node2" presStyleIdx="3" presStyleCnt="5"/>
      <dgm:spPr/>
      <dgm:t>
        <a:bodyPr/>
        <a:lstStyle/>
        <a:p>
          <a:endParaRPr lang="en-US"/>
        </a:p>
      </dgm:t>
    </dgm:pt>
    <dgm:pt modelId="{EFD3E113-8DC3-44A2-B886-94A246D12377}" type="pres">
      <dgm:prSet presAssocID="{FEFDCBE6-B4BA-4097-9540-8F6D3EEF0692}" presName="hierChild4" presStyleCnt="0"/>
      <dgm:spPr/>
    </dgm:pt>
    <dgm:pt modelId="{D7801DE6-855F-4DAD-AB64-514737C436DB}" type="pres">
      <dgm:prSet presAssocID="{FEFDCBE6-B4BA-4097-9540-8F6D3EEF0692}" presName="hierChild5" presStyleCnt="0"/>
      <dgm:spPr/>
    </dgm:pt>
    <dgm:pt modelId="{072E90C4-5ADE-462D-9317-9CBC4D6780F1}" type="pres">
      <dgm:prSet presAssocID="{0C0B1595-2BCC-496D-A3FB-2CD768CAC32F}" presName="Name37" presStyleLbl="parChTrans1D2" presStyleIdx="4" presStyleCnt="5"/>
      <dgm:spPr/>
      <dgm:t>
        <a:bodyPr/>
        <a:lstStyle/>
        <a:p>
          <a:endParaRPr lang="en-US"/>
        </a:p>
      </dgm:t>
    </dgm:pt>
    <dgm:pt modelId="{FDABAFC7-312F-4942-8353-B67EA1128F09}" type="pres">
      <dgm:prSet presAssocID="{1B662F04-CCCF-4677-80BC-9BD1CB7E9A22}" presName="hierRoot2" presStyleCnt="0">
        <dgm:presLayoutVars>
          <dgm:hierBranch val="init"/>
        </dgm:presLayoutVars>
      </dgm:prSet>
      <dgm:spPr/>
    </dgm:pt>
    <dgm:pt modelId="{14B64646-3DD3-4059-8358-987882E8892F}" type="pres">
      <dgm:prSet presAssocID="{1B662F04-CCCF-4677-80BC-9BD1CB7E9A22}" presName="rootComposite" presStyleCnt="0"/>
      <dgm:spPr/>
    </dgm:pt>
    <dgm:pt modelId="{6D43EB3F-BE5B-4A45-9459-57A6F54B2164}" type="pres">
      <dgm:prSet presAssocID="{1B662F04-CCCF-4677-80BC-9BD1CB7E9A22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282913-463E-44BC-AAFE-447A066EB716}" type="pres">
      <dgm:prSet presAssocID="{1B662F04-CCCF-4677-80BC-9BD1CB7E9A22}" presName="rootConnector" presStyleLbl="node2" presStyleIdx="4" presStyleCnt="5"/>
      <dgm:spPr/>
      <dgm:t>
        <a:bodyPr/>
        <a:lstStyle/>
        <a:p>
          <a:endParaRPr lang="en-US"/>
        </a:p>
      </dgm:t>
    </dgm:pt>
    <dgm:pt modelId="{CD475199-B846-47A3-9AA8-A63B63C92614}" type="pres">
      <dgm:prSet presAssocID="{1B662F04-CCCF-4677-80BC-9BD1CB7E9A22}" presName="hierChild4" presStyleCnt="0"/>
      <dgm:spPr/>
    </dgm:pt>
    <dgm:pt modelId="{B3C11086-E7E1-4C59-985C-7F2466C54DE2}" type="pres">
      <dgm:prSet presAssocID="{1B662F04-CCCF-4677-80BC-9BD1CB7E9A22}" presName="hierChild5" presStyleCnt="0"/>
      <dgm:spPr/>
    </dgm:pt>
    <dgm:pt modelId="{267C14E0-7B85-4D90-B629-390A82A0A808}" type="pres">
      <dgm:prSet presAssocID="{70C331DE-36A0-4781-85BA-9D55899DF69A}" presName="hierChild3" presStyleCnt="0"/>
      <dgm:spPr/>
    </dgm:pt>
  </dgm:ptLst>
  <dgm:cxnLst>
    <dgm:cxn modelId="{28148CBE-4E09-4ED8-BAC0-9F738F322816}" type="presOf" srcId="{261943F3-E4C4-4FC3-B293-BFA1CCFE67A7}" destId="{6383792E-ED5F-4324-A15D-8457EC927DB5}" srcOrd="0" destOrd="0" presId="urn:microsoft.com/office/officeart/2005/8/layout/orgChart1"/>
    <dgm:cxn modelId="{C71FB0B9-2190-4DE6-A16C-809D6565E7D4}" srcId="{70C331DE-36A0-4781-85BA-9D55899DF69A}" destId="{1B662F04-CCCF-4677-80BC-9BD1CB7E9A22}" srcOrd="4" destOrd="0" parTransId="{0C0B1595-2BCC-496D-A3FB-2CD768CAC32F}" sibTransId="{26B137A8-F797-4FBF-9C38-C476DFBDCE5E}"/>
    <dgm:cxn modelId="{A171C350-A8E9-4973-BC32-F17712BE8F64}" type="presOf" srcId="{70C331DE-36A0-4781-85BA-9D55899DF69A}" destId="{F5D81EC8-6D33-4F91-995A-3E4476AC1415}" srcOrd="0" destOrd="0" presId="urn:microsoft.com/office/officeart/2005/8/layout/orgChart1"/>
    <dgm:cxn modelId="{D672E13C-F292-4D7C-AE44-C56514F8C45E}" type="presOf" srcId="{261943F3-E4C4-4FC3-B293-BFA1CCFE67A7}" destId="{628E0929-10E8-482A-A01D-49991641B356}" srcOrd="1" destOrd="0" presId="urn:microsoft.com/office/officeart/2005/8/layout/orgChart1"/>
    <dgm:cxn modelId="{F9B04D06-330F-4EAE-85ED-22E3F0108BBE}" type="presOf" srcId="{70C331DE-36A0-4781-85BA-9D55899DF69A}" destId="{58A757CA-31A6-4B3E-82D2-0EB70408ED1B}" srcOrd="1" destOrd="0" presId="urn:microsoft.com/office/officeart/2005/8/layout/orgChart1"/>
    <dgm:cxn modelId="{4CFCE7CA-98F9-404A-974C-65E5D6CD20E8}" type="presOf" srcId="{DB7B51F1-8BC4-4C42-A39D-F5DE93C6E693}" destId="{FB2E293B-96DE-4282-8425-643528F1FB42}" srcOrd="0" destOrd="0" presId="urn:microsoft.com/office/officeart/2005/8/layout/orgChart1"/>
    <dgm:cxn modelId="{7B99CB84-DAC0-42F5-8141-C35DD4DF181A}" srcId="{70C331DE-36A0-4781-85BA-9D55899DF69A}" destId="{FEFDCBE6-B4BA-4097-9540-8F6D3EEF0692}" srcOrd="3" destOrd="0" parTransId="{68C655EA-8264-4203-B2CA-29C7F42532AD}" sibTransId="{C58D9CD2-9F7E-4E99-8399-AF0533F4B68D}"/>
    <dgm:cxn modelId="{ACAF3321-74B6-417A-B3B8-DA95307A89CA}" type="presOf" srcId="{AC94BA10-5D56-4FA0-A6D9-095EC50DC88F}" destId="{46C77B70-6800-4964-8E66-E616F632EFDB}" srcOrd="0" destOrd="0" presId="urn:microsoft.com/office/officeart/2005/8/layout/orgChart1"/>
    <dgm:cxn modelId="{899A810F-4DDF-41F5-AE2F-1AA47F602F46}" type="presOf" srcId="{69C1B497-51F0-4DF6-93C2-D16ECCC89A40}" destId="{E1275302-3AC6-48E3-BB60-E17744603C8C}" srcOrd="0" destOrd="0" presId="urn:microsoft.com/office/officeart/2005/8/layout/orgChart1"/>
    <dgm:cxn modelId="{EFB4D48D-D626-4B8D-B3F8-2A8EB643C74D}" srcId="{B239948E-7C7D-4D91-9D0E-EC66760B220D}" destId="{70C331DE-36A0-4781-85BA-9D55899DF69A}" srcOrd="0" destOrd="0" parTransId="{4EFD187C-AC79-4F0A-8C79-04C68AF0D9C0}" sibTransId="{209B1BF4-EAC1-43C7-9DEE-89486D01B7AD}"/>
    <dgm:cxn modelId="{8DA6687A-B74C-4101-80A9-C55093847689}" type="presOf" srcId="{0C0B1595-2BCC-496D-A3FB-2CD768CAC32F}" destId="{072E90C4-5ADE-462D-9317-9CBC4D6780F1}" srcOrd="0" destOrd="0" presId="urn:microsoft.com/office/officeart/2005/8/layout/orgChart1"/>
    <dgm:cxn modelId="{0B7E08ED-AE8F-4F64-BAA5-0694767B09F2}" type="presOf" srcId="{68C655EA-8264-4203-B2CA-29C7F42532AD}" destId="{B6B835D6-869F-45BC-BD28-C67BD9391D59}" srcOrd="0" destOrd="0" presId="urn:microsoft.com/office/officeart/2005/8/layout/orgChart1"/>
    <dgm:cxn modelId="{8CC0838B-FB51-46FB-96A9-99CC3E48216A}" srcId="{70C331DE-36A0-4781-85BA-9D55899DF69A}" destId="{69C1B497-51F0-4DF6-93C2-D16ECCC89A40}" srcOrd="0" destOrd="0" parTransId="{B9CBEF90-AE7E-44BD-8A27-53847A334DB2}" sibTransId="{8DD4A7D0-F57D-4579-9FBB-55176A3F6CA2}"/>
    <dgm:cxn modelId="{000AB978-E059-4791-97FA-90268E96B62E}" type="presOf" srcId="{0E8BE8AC-4197-4544-AFC7-4D873AA896F0}" destId="{FEB2F64C-0A2C-4FE9-ABD8-6EAA251E8E35}" srcOrd="0" destOrd="0" presId="urn:microsoft.com/office/officeart/2005/8/layout/orgChart1"/>
    <dgm:cxn modelId="{C2042AB8-5D10-41A9-9E3F-78C516DC01C1}" type="presOf" srcId="{B9CBEF90-AE7E-44BD-8A27-53847A334DB2}" destId="{07A7578D-9A9B-4D24-AC26-9AB1AD74D9D1}" srcOrd="0" destOrd="0" presId="urn:microsoft.com/office/officeart/2005/8/layout/orgChart1"/>
    <dgm:cxn modelId="{3E396DC8-DCA6-4FF8-A5CF-B585853C39C7}" type="presOf" srcId="{69C1B497-51F0-4DF6-93C2-D16ECCC89A40}" destId="{0CE9C5A9-05DE-4D54-86AE-DB78D54C158B}" srcOrd="1" destOrd="0" presId="urn:microsoft.com/office/officeart/2005/8/layout/orgChart1"/>
    <dgm:cxn modelId="{AB71443C-8FA3-4E92-B076-FA285B6B43DD}" type="presOf" srcId="{1B662F04-CCCF-4677-80BC-9BD1CB7E9A22}" destId="{6D43EB3F-BE5B-4A45-9459-57A6F54B2164}" srcOrd="0" destOrd="0" presId="urn:microsoft.com/office/officeart/2005/8/layout/orgChart1"/>
    <dgm:cxn modelId="{C16182CB-57A2-4B0D-A79B-C48B648AE7C2}" type="presOf" srcId="{FEFDCBE6-B4BA-4097-9540-8F6D3EEF0692}" destId="{72045623-94A3-4E05-A449-E2935BDEF3C8}" srcOrd="0" destOrd="0" presId="urn:microsoft.com/office/officeart/2005/8/layout/orgChart1"/>
    <dgm:cxn modelId="{A4352987-FC4D-4A1C-9C8D-737E992BA4E7}" type="presOf" srcId="{0E8BE8AC-4197-4544-AFC7-4D873AA896F0}" destId="{6E854EE9-CA63-4B20-A6B5-3797D61D4CD1}" srcOrd="1" destOrd="0" presId="urn:microsoft.com/office/officeart/2005/8/layout/orgChart1"/>
    <dgm:cxn modelId="{281C9A79-7829-43C8-AC58-4C22360457E2}" type="presOf" srcId="{FEFDCBE6-B4BA-4097-9540-8F6D3EEF0692}" destId="{6D14D68D-3C88-4D65-95AD-A8C9CBE557DD}" srcOrd="1" destOrd="0" presId="urn:microsoft.com/office/officeart/2005/8/layout/orgChart1"/>
    <dgm:cxn modelId="{61DFFF7C-C86D-4952-B2D2-953CCCFEE8B5}" type="presOf" srcId="{B239948E-7C7D-4D91-9D0E-EC66760B220D}" destId="{EFC93864-CBB9-4A75-9D8E-B3A94B1FACD8}" srcOrd="0" destOrd="0" presId="urn:microsoft.com/office/officeart/2005/8/layout/orgChart1"/>
    <dgm:cxn modelId="{D4401CE2-36E7-4E08-909E-2D467485F44A}" type="presOf" srcId="{1B662F04-CCCF-4677-80BC-9BD1CB7E9A22}" destId="{A0282913-463E-44BC-AAFE-447A066EB716}" srcOrd="1" destOrd="0" presId="urn:microsoft.com/office/officeart/2005/8/layout/orgChart1"/>
    <dgm:cxn modelId="{0F9C3DDF-D650-4E08-8834-E4BC7207111F}" srcId="{70C331DE-36A0-4781-85BA-9D55899DF69A}" destId="{0E8BE8AC-4197-4544-AFC7-4D873AA896F0}" srcOrd="1" destOrd="0" parTransId="{DB7B51F1-8BC4-4C42-A39D-F5DE93C6E693}" sibTransId="{E9F0E197-DA54-4B17-BCAF-FE78A72BB3CD}"/>
    <dgm:cxn modelId="{377F1122-6CD1-44E2-8F25-FD56E6DCB048}" srcId="{70C331DE-36A0-4781-85BA-9D55899DF69A}" destId="{261943F3-E4C4-4FC3-B293-BFA1CCFE67A7}" srcOrd="2" destOrd="0" parTransId="{AC94BA10-5D56-4FA0-A6D9-095EC50DC88F}" sibTransId="{30BBE9D8-1F81-48E4-A4BB-FF5DC861A45A}"/>
    <dgm:cxn modelId="{57305811-9F1B-4831-A9C4-A54C863D9AE3}" type="presParOf" srcId="{EFC93864-CBB9-4A75-9D8E-B3A94B1FACD8}" destId="{0EC6E718-E7B9-494C-AD31-230B5B394963}" srcOrd="0" destOrd="0" presId="urn:microsoft.com/office/officeart/2005/8/layout/orgChart1"/>
    <dgm:cxn modelId="{B0267AC4-1977-48F1-B5B4-E3192D059B05}" type="presParOf" srcId="{0EC6E718-E7B9-494C-AD31-230B5B394963}" destId="{569779B6-9661-4206-85FB-85C73196F235}" srcOrd="0" destOrd="0" presId="urn:microsoft.com/office/officeart/2005/8/layout/orgChart1"/>
    <dgm:cxn modelId="{930FD224-807E-4DF5-A664-C6D3A8680ED5}" type="presParOf" srcId="{569779B6-9661-4206-85FB-85C73196F235}" destId="{F5D81EC8-6D33-4F91-995A-3E4476AC1415}" srcOrd="0" destOrd="0" presId="urn:microsoft.com/office/officeart/2005/8/layout/orgChart1"/>
    <dgm:cxn modelId="{CFF135A6-9BF7-49C9-A62C-A6EA986F0F27}" type="presParOf" srcId="{569779B6-9661-4206-85FB-85C73196F235}" destId="{58A757CA-31A6-4B3E-82D2-0EB70408ED1B}" srcOrd="1" destOrd="0" presId="urn:microsoft.com/office/officeart/2005/8/layout/orgChart1"/>
    <dgm:cxn modelId="{25ECC7AC-0140-4DF9-8972-5DB7449FC4BC}" type="presParOf" srcId="{0EC6E718-E7B9-494C-AD31-230B5B394963}" destId="{C8CEB0D1-F1D1-4B61-9FA1-330E0DBA3182}" srcOrd="1" destOrd="0" presId="urn:microsoft.com/office/officeart/2005/8/layout/orgChart1"/>
    <dgm:cxn modelId="{C2A488C9-94B4-46BD-BB17-B0E50E0A3A98}" type="presParOf" srcId="{C8CEB0D1-F1D1-4B61-9FA1-330E0DBA3182}" destId="{07A7578D-9A9B-4D24-AC26-9AB1AD74D9D1}" srcOrd="0" destOrd="0" presId="urn:microsoft.com/office/officeart/2005/8/layout/orgChart1"/>
    <dgm:cxn modelId="{32AFA649-1C14-4735-BB94-2ABD912460EB}" type="presParOf" srcId="{C8CEB0D1-F1D1-4B61-9FA1-330E0DBA3182}" destId="{849DDC88-A7A1-4C9A-92AF-8F730DCD3D0F}" srcOrd="1" destOrd="0" presId="urn:microsoft.com/office/officeart/2005/8/layout/orgChart1"/>
    <dgm:cxn modelId="{17EC0A9B-015D-48D5-A711-7B9718E20025}" type="presParOf" srcId="{849DDC88-A7A1-4C9A-92AF-8F730DCD3D0F}" destId="{72F07DF1-AA32-44CA-A5A7-46A84A9597BF}" srcOrd="0" destOrd="0" presId="urn:microsoft.com/office/officeart/2005/8/layout/orgChart1"/>
    <dgm:cxn modelId="{4B980F3F-EC2E-4F47-9834-A1CD93F8591D}" type="presParOf" srcId="{72F07DF1-AA32-44CA-A5A7-46A84A9597BF}" destId="{E1275302-3AC6-48E3-BB60-E17744603C8C}" srcOrd="0" destOrd="0" presId="urn:microsoft.com/office/officeart/2005/8/layout/orgChart1"/>
    <dgm:cxn modelId="{50F21D65-D9F4-416E-8D9D-663CB6F5C898}" type="presParOf" srcId="{72F07DF1-AA32-44CA-A5A7-46A84A9597BF}" destId="{0CE9C5A9-05DE-4D54-86AE-DB78D54C158B}" srcOrd="1" destOrd="0" presId="urn:microsoft.com/office/officeart/2005/8/layout/orgChart1"/>
    <dgm:cxn modelId="{CFB57012-5E14-4756-A8F0-3FB5191EEA95}" type="presParOf" srcId="{849DDC88-A7A1-4C9A-92AF-8F730DCD3D0F}" destId="{6F55FF45-6B8B-4D4E-8D58-66AD5B1ECDE8}" srcOrd="1" destOrd="0" presId="urn:microsoft.com/office/officeart/2005/8/layout/orgChart1"/>
    <dgm:cxn modelId="{4458F62E-2257-4423-A474-B81ACEBDF142}" type="presParOf" srcId="{849DDC88-A7A1-4C9A-92AF-8F730DCD3D0F}" destId="{A9D1F2BE-D2B7-4C65-8AF0-FC9E3B4F2535}" srcOrd="2" destOrd="0" presId="urn:microsoft.com/office/officeart/2005/8/layout/orgChart1"/>
    <dgm:cxn modelId="{A35E979C-A7ED-4EEE-A065-3E11A78731A8}" type="presParOf" srcId="{C8CEB0D1-F1D1-4B61-9FA1-330E0DBA3182}" destId="{FB2E293B-96DE-4282-8425-643528F1FB42}" srcOrd="2" destOrd="0" presId="urn:microsoft.com/office/officeart/2005/8/layout/orgChart1"/>
    <dgm:cxn modelId="{E8C54B60-CE76-497E-B9A2-EBB5F8199AAC}" type="presParOf" srcId="{C8CEB0D1-F1D1-4B61-9FA1-330E0DBA3182}" destId="{E8B9BBD6-08D5-47E0-90AA-B8A64A212747}" srcOrd="3" destOrd="0" presId="urn:microsoft.com/office/officeart/2005/8/layout/orgChart1"/>
    <dgm:cxn modelId="{5BE957B0-C0CC-4E50-9FA5-D2A2BDC3C026}" type="presParOf" srcId="{E8B9BBD6-08D5-47E0-90AA-B8A64A212747}" destId="{A54F1B10-4E65-46D5-813E-0FF0A16EC094}" srcOrd="0" destOrd="0" presId="urn:microsoft.com/office/officeart/2005/8/layout/orgChart1"/>
    <dgm:cxn modelId="{4C43CD20-B6DE-48E0-A15B-62D10EAA0F77}" type="presParOf" srcId="{A54F1B10-4E65-46D5-813E-0FF0A16EC094}" destId="{FEB2F64C-0A2C-4FE9-ABD8-6EAA251E8E35}" srcOrd="0" destOrd="0" presId="urn:microsoft.com/office/officeart/2005/8/layout/orgChart1"/>
    <dgm:cxn modelId="{CD9C1574-BB6D-4A02-ACCC-4C8D990943C3}" type="presParOf" srcId="{A54F1B10-4E65-46D5-813E-0FF0A16EC094}" destId="{6E854EE9-CA63-4B20-A6B5-3797D61D4CD1}" srcOrd="1" destOrd="0" presId="urn:microsoft.com/office/officeart/2005/8/layout/orgChart1"/>
    <dgm:cxn modelId="{A9BFB7EE-8848-45C9-A2D1-5A64BC0F07C0}" type="presParOf" srcId="{E8B9BBD6-08D5-47E0-90AA-B8A64A212747}" destId="{1ECC0EA8-40AF-46CD-B140-50A14EE774BC}" srcOrd="1" destOrd="0" presId="urn:microsoft.com/office/officeart/2005/8/layout/orgChart1"/>
    <dgm:cxn modelId="{C93DBF2A-3832-41C8-B368-617320804892}" type="presParOf" srcId="{E8B9BBD6-08D5-47E0-90AA-B8A64A212747}" destId="{1B4EF363-E254-47F1-A941-7436B1A4B578}" srcOrd="2" destOrd="0" presId="urn:microsoft.com/office/officeart/2005/8/layout/orgChart1"/>
    <dgm:cxn modelId="{893C74B1-AE88-48DE-9C5F-005BE830067D}" type="presParOf" srcId="{C8CEB0D1-F1D1-4B61-9FA1-330E0DBA3182}" destId="{46C77B70-6800-4964-8E66-E616F632EFDB}" srcOrd="4" destOrd="0" presId="urn:microsoft.com/office/officeart/2005/8/layout/orgChart1"/>
    <dgm:cxn modelId="{F73859F4-8BAA-4DE7-94B4-CEDF80FBF05C}" type="presParOf" srcId="{C8CEB0D1-F1D1-4B61-9FA1-330E0DBA3182}" destId="{AF0E30C9-06FC-41A7-B0C5-0015BD65CC5E}" srcOrd="5" destOrd="0" presId="urn:microsoft.com/office/officeart/2005/8/layout/orgChart1"/>
    <dgm:cxn modelId="{D839522C-36D5-40F4-8075-9ECD532B545C}" type="presParOf" srcId="{AF0E30C9-06FC-41A7-B0C5-0015BD65CC5E}" destId="{B10A4768-FD1F-41DA-B17C-9836CFC97602}" srcOrd="0" destOrd="0" presId="urn:microsoft.com/office/officeart/2005/8/layout/orgChart1"/>
    <dgm:cxn modelId="{F29C4038-44DF-4921-9744-0031DF2C799B}" type="presParOf" srcId="{B10A4768-FD1F-41DA-B17C-9836CFC97602}" destId="{6383792E-ED5F-4324-A15D-8457EC927DB5}" srcOrd="0" destOrd="0" presId="urn:microsoft.com/office/officeart/2005/8/layout/orgChart1"/>
    <dgm:cxn modelId="{3C1DBE4D-BD52-41AF-A296-3D93F695A3F5}" type="presParOf" srcId="{B10A4768-FD1F-41DA-B17C-9836CFC97602}" destId="{628E0929-10E8-482A-A01D-49991641B356}" srcOrd="1" destOrd="0" presId="urn:microsoft.com/office/officeart/2005/8/layout/orgChart1"/>
    <dgm:cxn modelId="{D933DBA9-D057-49A4-B7D1-5BF69C227E3A}" type="presParOf" srcId="{AF0E30C9-06FC-41A7-B0C5-0015BD65CC5E}" destId="{6D43862B-3285-48BC-A258-DB2AA4E53514}" srcOrd="1" destOrd="0" presId="urn:microsoft.com/office/officeart/2005/8/layout/orgChart1"/>
    <dgm:cxn modelId="{25AE8B9A-E36C-4C39-B835-E1F280AF89EF}" type="presParOf" srcId="{AF0E30C9-06FC-41A7-B0C5-0015BD65CC5E}" destId="{C55673C8-5011-41CF-BBFD-50E3BE17966E}" srcOrd="2" destOrd="0" presId="urn:microsoft.com/office/officeart/2005/8/layout/orgChart1"/>
    <dgm:cxn modelId="{1A800F4A-A94F-4081-8445-E37D47846BF0}" type="presParOf" srcId="{C8CEB0D1-F1D1-4B61-9FA1-330E0DBA3182}" destId="{B6B835D6-869F-45BC-BD28-C67BD9391D59}" srcOrd="6" destOrd="0" presId="urn:microsoft.com/office/officeart/2005/8/layout/orgChart1"/>
    <dgm:cxn modelId="{DEAE0EB1-B6E2-4970-8378-BDB742C64FC3}" type="presParOf" srcId="{C8CEB0D1-F1D1-4B61-9FA1-330E0DBA3182}" destId="{185564E0-D705-485D-9FB9-01A44B625D69}" srcOrd="7" destOrd="0" presId="urn:microsoft.com/office/officeart/2005/8/layout/orgChart1"/>
    <dgm:cxn modelId="{583B7AF2-3C10-4D75-A894-8D33767D6918}" type="presParOf" srcId="{185564E0-D705-485D-9FB9-01A44B625D69}" destId="{091EB67F-0A3C-4812-B63E-3F213D0D042E}" srcOrd="0" destOrd="0" presId="urn:microsoft.com/office/officeart/2005/8/layout/orgChart1"/>
    <dgm:cxn modelId="{B2085A62-BE4F-4C09-B500-D9430B3C801C}" type="presParOf" srcId="{091EB67F-0A3C-4812-B63E-3F213D0D042E}" destId="{72045623-94A3-4E05-A449-E2935BDEF3C8}" srcOrd="0" destOrd="0" presId="urn:microsoft.com/office/officeart/2005/8/layout/orgChart1"/>
    <dgm:cxn modelId="{E185F2DE-61CD-48D9-A00B-0F9CA38667CE}" type="presParOf" srcId="{091EB67F-0A3C-4812-B63E-3F213D0D042E}" destId="{6D14D68D-3C88-4D65-95AD-A8C9CBE557DD}" srcOrd="1" destOrd="0" presId="urn:microsoft.com/office/officeart/2005/8/layout/orgChart1"/>
    <dgm:cxn modelId="{F14F00BB-8044-4691-B758-AC954C48C3AC}" type="presParOf" srcId="{185564E0-D705-485D-9FB9-01A44B625D69}" destId="{EFD3E113-8DC3-44A2-B886-94A246D12377}" srcOrd="1" destOrd="0" presId="urn:microsoft.com/office/officeart/2005/8/layout/orgChart1"/>
    <dgm:cxn modelId="{C0BDAE4A-A9D3-48DD-8605-A6CB801FC5DF}" type="presParOf" srcId="{185564E0-D705-485D-9FB9-01A44B625D69}" destId="{D7801DE6-855F-4DAD-AB64-514737C436DB}" srcOrd="2" destOrd="0" presId="urn:microsoft.com/office/officeart/2005/8/layout/orgChart1"/>
    <dgm:cxn modelId="{2F682597-8ABA-4762-B922-C755D86D83DF}" type="presParOf" srcId="{C8CEB0D1-F1D1-4B61-9FA1-330E0DBA3182}" destId="{072E90C4-5ADE-462D-9317-9CBC4D6780F1}" srcOrd="8" destOrd="0" presId="urn:microsoft.com/office/officeart/2005/8/layout/orgChart1"/>
    <dgm:cxn modelId="{BB0BBAE4-2B43-4C01-83B6-7F4AFC7A7C35}" type="presParOf" srcId="{C8CEB0D1-F1D1-4B61-9FA1-330E0DBA3182}" destId="{FDABAFC7-312F-4942-8353-B67EA1128F09}" srcOrd="9" destOrd="0" presId="urn:microsoft.com/office/officeart/2005/8/layout/orgChart1"/>
    <dgm:cxn modelId="{B05E7DED-F6E1-4760-B84D-48B5F3496B8B}" type="presParOf" srcId="{FDABAFC7-312F-4942-8353-B67EA1128F09}" destId="{14B64646-3DD3-4059-8358-987882E8892F}" srcOrd="0" destOrd="0" presId="urn:microsoft.com/office/officeart/2005/8/layout/orgChart1"/>
    <dgm:cxn modelId="{3AD11AB4-1E21-4640-A7A1-97325D2A29A6}" type="presParOf" srcId="{14B64646-3DD3-4059-8358-987882E8892F}" destId="{6D43EB3F-BE5B-4A45-9459-57A6F54B2164}" srcOrd="0" destOrd="0" presId="urn:microsoft.com/office/officeart/2005/8/layout/orgChart1"/>
    <dgm:cxn modelId="{C7E16F28-A237-446B-B5C5-01B2704EE832}" type="presParOf" srcId="{14B64646-3DD3-4059-8358-987882E8892F}" destId="{A0282913-463E-44BC-AAFE-447A066EB716}" srcOrd="1" destOrd="0" presId="urn:microsoft.com/office/officeart/2005/8/layout/orgChart1"/>
    <dgm:cxn modelId="{B88FDF04-220A-4333-86D9-804AF25C115A}" type="presParOf" srcId="{FDABAFC7-312F-4942-8353-B67EA1128F09}" destId="{CD475199-B846-47A3-9AA8-A63B63C92614}" srcOrd="1" destOrd="0" presId="urn:microsoft.com/office/officeart/2005/8/layout/orgChart1"/>
    <dgm:cxn modelId="{0E56E6CC-611A-4898-A316-B60ED426D09A}" type="presParOf" srcId="{FDABAFC7-312F-4942-8353-B67EA1128F09}" destId="{B3C11086-E7E1-4C59-985C-7F2466C54DE2}" srcOrd="2" destOrd="0" presId="urn:microsoft.com/office/officeart/2005/8/layout/orgChart1"/>
    <dgm:cxn modelId="{09ACDF1D-7E53-4042-B0FE-51C1FEA0BDB3}" type="presParOf" srcId="{0EC6E718-E7B9-494C-AD31-230B5B394963}" destId="{267C14E0-7B85-4D90-B629-390A82A0A808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C1EAD6-57B5-412B-9430-0A89F7EDE367}" type="doc">
      <dgm:prSet loTypeId="urn:microsoft.com/office/officeart/2005/8/layout/lProcess2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BBCFC64-A3C0-43E8-99A0-7A05AE8D30D5}">
      <dgm:prSet phldrT="[Text]" custT="1"/>
      <dgm:spPr>
        <a:solidFill>
          <a:schemeClr val="tx1">
            <a:lumMod val="85000"/>
          </a:schemeClr>
        </a:solidFill>
        <a:effectLst/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 smtClean="0"/>
            <a:t>Traditional</a:t>
          </a:r>
          <a:br>
            <a:rPr lang="en-US" sz="1600" b="1" dirty="0" smtClean="0"/>
          </a:br>
          <a:r>
            <a:rPr lang="en-US" sz="1600" b="1" dirty="0" smtClean="0"/>
            <a:t>model</a:t>
          </a:r>
        </a:p>
        <a:p>
          <a:pPr>
            <a:lnSpc>
              <a:spcPct val="100000"/>
            </a:lnSpc>
          </a:pPr>
          <a:endParaRPr lang="en-US" sz="1600" b="1" dirty="0" smtClean="0"/>
        </a:p>
        <a:p>
          <a:pPr>
            <a:lnSpc>
              <a:spcPct val="100000"/>
            </a:lnSpc>
          </a:pPr>
          <a:endParaRPr lang="en-US" sz="1600" b="1" dirty="0"/>
        </a:p>
      </dgm:t>
    </dgm:pt>
    <dgm:pt modelId="{66630004-6A99-490E-B65A-8E4D586B62D5}" type="parTrans" cxnId="{FE41996E-1B09-47FE-9E54-5C8D46E15865}">
      <dgm:prSet/>
      <dgm:spPr/>
      <dgm:t>
        <a:bodyPr/>
        <a:lstStyle/>
        <a:p>
          <a:endParaRPr lang="en-US"/>
        </a:p>
      </dgm:t>
    </dgm:pt>
    <dgm:pt modelId="{F687F713-D4E7-4CD9-A9C5-B86E7CE23CB1}" type="sibTrans" cxnId="{FE41996E-1B09-47FE-9E54-5C8D46E15865}">
      <dgm:prSet/>
      <dgm:spPr/>
      <dgm:t>
        <a:bodyPr/>
        <a:lstStyle/>
        <a:p>
          <a:endParaRPr lang="en-US"/>
        </a:p>
      </dgm:t>
    </dgm:pt>
    <dgm:pt modelId="{3BF67FE4-BEA7-4295-8EDB-C41614C0F213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By telephone</a:t>
          </a:r>
          <a:endParaRPr lang="en-US" sz="1400" b="1" dirty="0">
            <a:solidFill>
              <a:schemeClr val="bg1"/>
            </a:solidFill>
          </a:endParaRPr>
        </a:p>
      </dgm:t>
    </dgm:pt>
    <dgm:pt modelId="{E8544C56-291D-4B3E-92CB-3F9190B6597F}" type="parTrans" cxnId="{8BC3C983-C345-471E-9449-D49D177AB0EA}">
      <dgm:prSet/>
      <dgm:spPr/>
      <dgm:t>
        <a:bodyPr/>
        <a:lstStyle/>
        <a:p>
          <a:endParaRPr lang="en-US"/>
        </a:p>
      </dgm:t>
    </dgm:pt>
    <dgm:pt modelId="{73A1AEF1-80D0-4A66-9163-FE7BD4000A1C}" type="sibTrans" cxnId="{8BC3C983-C345-471E-9449-D49D177AB0EA}">
      <dgm:prSet/>
      <dgm:spPr/>
      <dgm:t>
        <a:bodyPr/>
        <a:lstStyle/>
        <a:p>
          <a:endParaRPr lang="en-US"/>
        </a:p>
      </dgm:t>
    </dgm:pt>
    <dgm:pt modelId="{0E535A49-622D-43A8-A1D2-AF0144848A4B}">
      <dgm:prSet phldrT="[Text]" custT="1"/>
      <dgm:spPr>
        <a:solidFill>
          <a:schemeClr val="tx1">
            <a:lumMod val="85000"/>
          </a:schemeClr>
        </a:solidFill>
        <a:effectLst/>
      </dgm:spPr>
      <dgm:t>
        <a:bodyPr/>
        <a:lstStyle/>
        <a:p>
          <a:pPr>
            <a:lnSpc>
              <a:spcPct val="100000"/>
            </a:lnSpc>
          </a:pPr>
          <a:endParaRPr lang="en-US" sz="1600" b="1" dirty="0" smtClean="0"/>
        </a:p>
        <a:p>
          <a:pPr>
            <a:lnSpc>
              <a:spcPct val="100000"/>
            </a:lnSpc>
          </a:pPr>
          <a:endParaRPr lang="en-US" sz="1600" b="1" dirty="0" smtClean="0"/>
        </a:p>
        <a:p>
          <a:pPr>
            <a:lnSpc>
              <a:spcPct val="100000"/>
            </a:lnSpc>
          </a:pPr>
          <a:r>
            <a:rPr lang="en-US" sz="1600" b="1" dirty="0" smtClean="0"/>
            <a:t>model</a:t>
          </a:r>
        </a:p>
        <a:p>
          <a:pPr>
            <a:lnSpc>
              <a:spcPct val="100000"/>
            </a:lnSpc>
          </a:pPr>
          <a:endParaRPr lang="en-US" sz="1600" b="1" dirty="0" smtClean="0"/>
        </a:p>
        <a:p>
          <a:pPr>
            <a:lnSpc>
              <a:spcPct val="100000"/>
            </a:lnSpc>
          </a:pPr>
          <a:endParaRPr lang="en-US" sz="1600" b="1" dirty="0" smtClean="0"/>
        </a:p>
        <a:p>
          <a:pPr>
            <a:lnSpc>
              <a:spcPct val="100000"/>
            </a:lnSpc>
          </a:pPr>
          <a:endParaRPr lang="en-US" sz="1600" b="1" dirty="0"/>
        </a:p>
      </dgm:t>
    </dgm:pt>
    <dgm:pt modelId="{2613E803-E656-47BE-9E1F-0849241756E6}" type="parTrans" cxnId="{8DB60C43-0CC5-48D8-A041-1D909B34BA32}">
      <dgm:prSet/>
      <dgm:spPr/>
      <dgm:t>
        <a:bodyPr/>
        <a:lstStyle/>
        <a:p>
          <a:endParaRPr lang="en-US"/>
        </a:p>
      </dgm:t>
    </dgm:pt>
    <dgm:pt modelId="{45CCE22B-1149-4590-A21F-B0238A61ED12}" type="sibTrans" cxnId="{8DB60C43-0CC5-48D8-A041-1D909B34BA32}">
      <dgm:prSet/>
      <dgm:spPr/>
      <dgm:t>
        <a:bodyPr/>
        <a:lstStyle/>
        <a:p>
          <a:endParaRPr lang="en-US"/>
        </a:p>
      </dgm:t>
    </dgm:pt>
    <dgm:pt modelId="{5D88EC6A-9D5C-4F21-8DAC-B3DB7734A282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Layperson call screeners, frequently offshore</a:t>
          </a:r>
          <a:endParaRPr lang="en-US" sz="1400" b="1" dirty="0">
            <a:solidFill>
              <a:schemeClr val="bg1"/>
            </a:solidFill>
          </a:endParaRPr>
        </a:p>
      </dgm:t>
    </dgm:pt>
    <dgm:pt modelId="{27977CB0-DF2B-4270-9E32-07EDC0125E9C}" type="parTrans" cxnId="{3380F3D4-61CD-4E98-9033-E6C117FBA9A6}">
      <dgm:prSet/>
      <dgm:spPr/>
      <dgm:t>
        <a:bodyPr/>
        <a:lstStyle/>
        <a:p>
          <a:endParaRPr lang="en-US"/>
        </a:p>
      </dgm:t>
    </dgm:pt>
    <dgm:pt modelId="{A2835EE1-0665-4F45-8BD1-CD74BE9AE3F5}" type="sibTrans" cxnId="{3380F3D4-61CD-4E98-9033-E6C117FBA9A6}">
      <dgm:prSet/>
      <dgm:spPr/>
      <dgm:t>
        <a:bodyPr/>
        <a:lstStyle/>
        <a:p>
          <a:endParaRPr lang="en-US"/>
        </a:p>
      </dgm:t>
    </dgm:pt>
    <dgm:pt modelId="{B45FA830-BAEB-45FD-B574-6BA7F2FCAB4B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Local admitting physician</a:t>
          </a:r>
          <a:endParaRPr lang="en-US" sz="1400" b="1" dirty="0">
            <a:solidFill>
              <a:schemeClr val="bg1"/>
            </a:solidFill>
          </a:endParaRPr>
        </a:p>
      </dgm:t>
    </dgm:pt>
    <dgm:pt modelId="{389E9753-6D33-4A01-9F76-AC76DA8379A2}" type="parTrans" cxnId="{B8360558-FED3-4AE6-A959-540B55A67C91}">
      <dgm:prSet/>
      <dgm:spPr/>
      <dgm:t>
        <a:bodyPr/>
        <a:lstStyle/>
        <a:p>
          <a:endParaRPr lang="en-US"/>
        </a:p>
      </dgm:t>
    </dgm:pt>
    <dgm:pt modelId="{60D8C284-A0BF-4AAC-9B7D-3209441CE952}" type="sibTrans" cxnId="{B8360558-FED3-4AE6-A959-540B55A67C91}">
      <dgm:prSet/>
      <dgm:spPr/>
      <dgm:t>
        <a:bodyPr/>
        <a:lstStyle/>
        <a:p>
          <a:endParaRPr lang="en-US"/>
        </a:p>
      </dgm:t>
    </dgm:pt>
    <dgm:pt modelId="{81B55736-6B2D-48EC-BCAA-10AE8667071A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In-house physicians</a:t>
          </a:r>
          <a:endParaRPr lang="en-US" sz="1400" b="1" dirty="0">
            <a:solidFill>
              <a:schemeClr val="bg1"/>
            </a:solidFill>
          </a:endParaRPr>
        </a:p>
      </dgm:t>
    </dgm:pt>
    <dgm:pt modelId="{262E5138-39D4-4051-9E20-E77C597D270D}" type="parTrans" cxnId="{69CAFB52-D73F-4EF1-8DE6-EADF0ED61D3B}">
      <dgm:prSet/>
      <dgm:spPr/>
      <dgm:t>
        <a:bodyPr/>
        <a:lstStyle/>
        <a:p>
          <a:endParaRPr lang="en-US"/>
        </a:p>
      </dgm:t>
    </dgm:pt>
    <dgm:pt modelId="{1B466557-A220-4A39-9ED6-6F08813D2346}" type="sibTrans" cxnId="{69CAFB52-D73F-4EF1-8DE6-EADF0ED61D3B}">
      <dgm:prSet/>
      <dgm:spPr/>
      <dgm:t>
        <a:bodyPr/>
        <a:lstStyle/>
        <a:p>
          <a:endParaRPr lang="en-US"/>
        </a:p>
      </dgm:t>
    </dgm:pt>
    <dgm:pt modelId="{436ACD35-CDA7-4E9C-8488-928C4C9B6659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Patient must be admitted to a hospital</a:t>
          </a:r>
          <a:endParaRPr lang="en-US" sz="1400" b="1" dirty="0">
            <a:solidFill>
              <a:schemeClr val="bg1"/>
            </a:solidFill>
          </a:endParaRPr>
        </a:p>
      </dgm:t>
    </dgm:pt>
    <dgm:pt modelId="{2D9586B2-B45A-4302-85A7-4DF1682BE466}" type="parTrans" cxnId="{D55C7BFE-86C8-41D0-8C39-F9B8D1625902}">
      <dgm:prSet/>
      <dgm:spPr/>
      <dgm:t>
        <a:bodyPr/>
        <a:lstStyle/>
        <a:p>
          <a:endParaRPr lang="en-US"/>
        </a:p>
      </dgm:t>
    </dgm:pt>
    <dgm:pt modelId="{3C29E4A5-CAF4-4FF8-B580-2F58CFCF0EFB}" type="sibTrans" cxnId="{D55C7BFE-86C8-41D0-8C39-F9B8D1625902}">
      <dgm:prSet/>
      <dgm:spPr/>
      <dgm:t>
        <a:bodyPr/>
        <a:lstStyle/>
        <a:p>
          <a:endParaRPr lang="en-US"/>
        </a:p>
      </dgm:t>
    </dgm:pt>
    <dgm:pt modelId="{1072C6C9-E425-46F8-AF20-740FA65168B7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Johns Hopkins Medicine</a:t>
          </a:r>
          <a:endParaRPr lang="en-US" sz="1400" b="1" dirty="0">
            <a:solidFill>
              <a:schemeClr val="bg1"/>
            </a:solidFill>
          </a:endParaRPr>
        </a:p>
      </dgm:t>
    </dgm:pt>
    <dgm:pt modelId="{2C2C9FD8-4245-4F77-9B6E-71A4C29D4CF3}" type="sibTrans" cxnId="{814AF11F-5EB4-420C-BB68-36A5743BC84F}">
      <dgm:prSet/>
      <dgm:spPr/>
      <dgm:t>
        <a:bodyPr/>
        <a:lstStyle/>
        <a:p>
          <a:endParaRPr lang="en-US"/>
        </a:p>
      </dgm:t>
    </dgm:pt>
    <dgm:pt modelId="{922814C8-0431-4205-8BB0-250BC09BBF23}" type="parTrans" cxnId="{814AF11F-5EB4-420C-BB68-36A5743BC84F}">
      <dgm:prSet/>
      <dgm:spPr/>
      <dgm:t>
        <a:bodyPr/>
        <a:lstStyle/>
        <a:p>
          <a:endParaRPr lang="en-US"/>
        </a:p>
      </dgm:t>
    </dgm:pt>
    <dgm:pt modelId="{99796BF2-5010-4700-8F1E-84BD800EDDA1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Global Rescue’s paramedics &amp; physicians</a:t>
          </a:r>
          <a:endParaRPr lang="en-US" sz="1400" b="1" dirty="0">
            <a:solidFill>
              <a:schemeClr val="bg1"/>
            </a:solidFill>
          </a:endParaRPr>
        </a:p>
      </dgm:t>
    </dgm:pt>
    <dgm:pt modelId="{0FA43931-8980-4E64-A5EA-D1FE795B45D1}" type="sibTrans" cxnId="{D8A87F32-D12C-437C-9337-B858766676D9}">
      <dgm:prSet/>
      <dgm:spPr/>
      <dgm:t>
        <a:bodyPr/>
        <a:lstStyle/>
        <a:p>
          <a:endParaRPr lang="en-US"/>
        </a:p>
      </dgm:t>
    </dgm:pt>
    <dgm:pt modelId="{723917A5-6C19-4104-A91D-61E669167B43}" type="parTrans" cxnId="{D8A87F32-D12C-437C-9337-B858766676D9}">
      <dgm:prSet/>
      <dgm:spPr/>
      <dgm:t>
        <a:bodyPr/>
        <a:lstStyle/>
        <a:p>
          <a:endParaRPr lang="en-US"/>
        </a:p>
      </dgm:t>
    </dgm:pt>
    <dgm:pt modelId="{A312069C-7918-432B-A57C-BADF7399CF04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US based paramedics and security experts</a:t>
          </a:r>
          <a:endParaRPr lang="en-US" sz="1400" b="1" dirty="0">
            <a:solidFill>
              <a:schemeClr val="bg1"/>
            </a:solidFill>
          </a:endParaRPr>
        </a:p>
      </dgm:t>
    </dgm:pt>
    <dgm:pt modelId="{3C96CFA1-7B77-4E1E-A1B8-F386CB95ADF6}" type="sibTrans" cxnId="{33CC9B79-07C3-4D2D-9817-E0C8903738A6}">
      <dgm:prSet/>
      <dgm:spPr/>
      <dgm:t>
        <a:bodyPr/>
        <a:lstStyle/>
        <a:p>
          <a:endParaRPr lang="en-US"/>
        </a:p>
      </dgm:t>
    </dgm:pt>
    <dgm:pt modelId="{FD95AA19-24B0-4F3E-BFB3-6CDE8269EAAC}" type="parTrans" cxnId="{33CC9B79-07C3-4D2D-9817-E0C8903738A6}">
      <dgm:prSet/>
      <dgm:spPr/>
      <dgm:t>
        <a:bodyPr/>
        <a:lstStyle/>
        <a:p>
          <a:endParaRPr lang="en-US"/>
        </a:p>
      </dgm:t>
    </dgm:pt>
    <dgm:pt modelId="{E5AD4200-42FB-43A1-A2EA-9C1C157295A8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Through deployed</a:t>
          </a:r>
          <a:br>
            <a:rPr lang="en-US" sz="1400" b="1" dirty="0" smtClean="0">
              <a:solidFill>
                <a:schemeClr val="bg1"/>
              </a:solidFill>
            </a:rPr>
          </a:br>
          <a:r>
            <a:rPr lang="en-US" sz="1400" b="1" dirty="0" smtClean="0">
              <a:solidFill>
                <a:schemeClr val="bg1"/>
              </a:solidFill>
            </a:rPr>
            <a:t>on-site personnel</a:t>
          </a:r>
          <a:endParaRPr lang="en-US" sz="1400" b="1" dirty="0">
            <a:solidFill>
              <a:schemeClr val="bg1"/>
            </a:solidFill>
          </a:endParaRPr>
        </a:p>
      </dgm:t>
    </dgm:pt>
    <dgm:pt modelId="{4CC86002-DC46-466A-84F6-428DDA4380AB}" type="parTrans" cxnId="{C9614D39-B762-4301-995B-7ACE946A982F}">
      <dgm:prSet/>
      <dgm:spPr/>
      <dgm:t>
        <a:bodyPr/>
        <a:lstStyle/>
        <a:p>
          <a:endParaRPr lang="en-US"/>
        </a:p>
      </dgm:t>
    </dgm:pt>
    <dgm:pt modelId="{8581AE15-EF6B-4E7C-A862-469232FA6DAC}" type="sibTrans" cxnId="{C9614D39-B762-4301-995B-7ACE946A982F}">
      <dgm:prSet/>
      <dgm:spPr/>
      <dgm:t>
        <a:bodyPr/>
        <a:lstStyle/>
        <a:p>
          <a:endParaRPr lang="en-US"/>
        </a:p>
      </dgm:t>
    </dgm:pt>
    <dgm:pt modelId="{59D70368-3E76-458E-914E-7C68BBA12CA1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Field Rescue services</a:t>
          </a:r>
          <a:endParaRPr lang="en-US" sz="1400" b="1" dirty="0">
            <a:solidFill>
              <a:schemeClr val="bg1"/>
            </a:solidFill>
          </a:endParaRPr>
        </a:p>
      </dgm:t>
    </dgm:pt>
    <dgm:pt modelId="{1DB328DA-F84B-4B7B-9A96-5EC2F0A5390F}" type="parTrans" cxnId="{13C4C506-B808-4E41-B520-6E472D60E160}">
      <dgm:prSet/>
      <dgm:spPr/>
      <dgm:t>
        <a:bodyPr/>
        <a:lstStyle/>
        <a:p>
          <a:endParaRPr lang="en-US"/>
        </a:p>
      </dgm:t>
    </dgm:pt>
    <dgm:pt modelId="{D6DB716D-A3F4-43FF-8A25-7500A910AD42}" type="sibTrans" cxnId="{13C4C506-B808-4E41-B520-6E472D60E160}">
      <dgm:prSet/>
      <dgm:spPr/>
      <dgm:t>
        <a:bodyPr/>
        <a:lstStyle/>
        <a:p>
          <a:endParaRPr lang="en-US"/>
        </a:p>
      </dgm:t>
    </dgm:pt>
    <dgm:pt modelId="{9BF31E14-D89F-4FA8-8BC4-9D4C7503D791}" type="pres">
      <dgm:prSet presAssocID="{22C1EAD6-57B5-412B-9430-0A89F7EDE36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7CF93D-952A-4953-820B-7809C9A2CCB8}" type="pres">
      <dgm:prSet presAssocID="{6BBCFC64-A3C0-43E8-99A0-7A05AE8D30D5}" presName="compNode" presStyleCnt="0"/>
      <dgm:spPr/>
    </dgm:pt>
    <dgm:pt modelId="{95B51A77-F052-449B-AAB5-E5C4672ED117}" type="pres">
      <dgm:prSet presAssocID="{6BBCFC64-A3C0-43E8-99A0-7A05AE8D30D5}" presName="aNode" presStyleLbl="bgShp" presStyleIdx="0" presStyleCnt="2" custScaleY="100000" custLinFactNeighborX="-5109" custLinFactNeighborY="0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2CA2132-F8AA-47A9-97F8-ABD1D52DA9E6}" type="pres">
      <dgm:prSet presAssocID="{6BBCFC64-A3C0-43E8-99A0-7A05AE8D30D5}" presName="textNode" presStyleLbl="bgShp" presStyleIdx="0" presStyleCnt="2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E8FA33F-D3EF-4120-8F1F-4A6FFFA5EC98}" type="pres">
      <dgm:prSet presAssocID="{6BBCFC64-A3C0-43E8-99A0-7A05AE8D30D5}" presName="compChildNode" presStyleCnt="0"/>
      <dgm:spPr/>
    </dgm:pt>
    <dgm:pt modelId="{D4FA3951-FE28-4C4F-8431-E4EC83A0A837}" type="pres">
      <dgm:prSet presAssocID="{6BBCFC64-A3C0-43E8-99A0-7A05AE8D30D5}" presName="theInnerList" presStyleCnt="0"/>
      <dgm:spPr/>
    </dgm:pt>
    <dgm:pt modelId="{4C796303-FE07-4886-A944-263BF5B67FA1}" type="pres">
      <dgm:prSet presAssocID="{5D88EC6A-9D5C-4F21-8DAC-B3DB7734A282}" presName="childNode" presStyleLbl="node1" presStyleIdx="0" presStyleCnt="10" custLinFactY="-89072" custLinFactNeighborX="76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E7C1FC-CFCA-49BA-A68D-7DA5D6450ED8}" type="pres">
      <dgm:prSet presAssocID="{5D88EC6A-9D5C-4F21-8DAC-B3DB7734A282}" presName="aSpace2" presStyleCnt="0"/>
      <dgm:spPr/>
    </dgm:pt>
    <dgm:pt modelId="{08B9EFE4-E594-43FB-B236-7232966E83ED}" type="pres">
      <dgm:prSet presAssocID="{B45FA830-BAEB-45FD-B574-6BA7F2FCAB4B}" presName="childNode" presStyleLbl="node1" presStyleIdx="1" presStyleCnt="10" custLinFactY="-63520" custLinFactNeighborX="76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D39A96-06F7-4CFC-B093-F2AB1B84E226}" type="pres">
      <dgm:prSet presAssocID="{B45FA830-BAEB-45FD-B574-6BA7F2FCAB4B}" presName="aSpace2" presStyleCnt="0"/>
      <dgm:spPr/>
    </dgm:pt>
    <dgm:pt modelId="{8CA934A4-8118-4770-BDD4-C3D645BE1C2E}" type="pres">
      <dgm:prSet presAssocID="{81B55736-6B2D-48EC-BCAA-10AE8667071A}" presName="childNode" presStyleLbl="node1" presStyleIdx="2" presStyleCnt="10" custLinFactY="-37968" custLinFactNeighborX="76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0E246-0EA9-4DC8-8740-06E768999FFA}" type="pres">
      <dgm:prSet presAssocID="{81B55736-6B2D-48EC-BCAA-10AE8667071A}" presName="aSpace2" presStyleCnt="0"/>
      <dgm:spPr/>
    </dgm:pt>
    <dgm:pt modelId="{2E8BD4DF-30CE-4AB4-A1EA-20E90F181C9A}" type="pres">
      <dgm:prSet presAssocID="{436ACD35-CDA7-4E9C-8488-928C4C9B6659}" presName="childNode" presStyleLbl="node1" presStyleIdx="3" presStyleCnt="10" custLinFactY="-12417" custLinFactNeighborX="76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515E73-C791-4009-9AD9-008B6CF7FC8A}" type="pres">
      <dgm:prSet presAssocID="{436ACD35-CDA7-4E9C-8488-928C4C9B6659}" presName="aSpace2" presStyleCnt="0"/>
      <dgm:spPr/>
    </dgm:pt>
    <dgm:pt modelId="{B83B1411-F2EF-470F-B3B3-6F4B3923DFEF}" type="pres">
      <dgm:prSet presAssocID="{3BF67FE4-BEA7-4295-8EDB-C41614C0F213}" presName="childNode" presStyleLbl="node1" presStyleIdx="4" presStyleCnt="10" custLinFactNeighborX="769" custLinFactNeighborY="-14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30A24C-D2BF-4910-BC93-663633B94D3C}" type="pres">
      <dgm:prSet presAssocID="{6BBCFC64-A3C0-43E8-99A0-7A05AE8D30D5}" presName="aSpace" presStyleCnt="0"/>
      <dgm:spPr/>
    </dgm:pt>
    <dgm:pt modelId="{AEA109DE-24C6-4AA9-B003-ED2F99966720}" type="pres">
      <dgm:prSet presAssocID="{0E535A49-622D-43A8-A1D2-AF0144848A4B}" presName="compNode" presStyleCnt="0"/>
      <dgm:spPr/>
    </dgm:pt>
    <dgm:pt modelId="{F1070455-F717-4DD0-9845-427441DE6761}" type="pres">
      <dgm:prSet presAssocID="{0E535A49-622D-43A8-A1D2-AF0144848A4B}" presName="aNode" presStyleLbl="bgShp" presStyleIdx="1" presStyleCnt="2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4A39770-D3C7-4763-9B50-D291B010E439}" type="pres">
      <dgm:prSet presAssocID="{0E535A49-622D-43A8-A1D2-AF0144848A4B}" presName="textNode" presStyleLbl="bgShp" presStyleIdx="1" presStyleCnt="2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FBF451A-D9BA-49B8-9B61-8750856C7BEC}" type="pres">
      <dgm:prSet presAssocID="{0E535A49-622D-43A8-A1D2-AF0144848A4B}" presName="compChildNode" presStyleCnt="0"/>
      <dgm:spPr/>
    </dgm:pt>
    <dgm:pt modelId="{B7B772D5-E08F-4E06-9589-BDF24B3F8A47}" type="pres">
      <dgm:prSet presAssocID="{0E535A49-622D-43A8-A1D2-AF0144848A4B}" presName="theInnerList" presStyleCnt="0"/>
      <dgm:spPr/>
    </dgm:pt>
    <dgm:pt modelId="{07E0C3FB-05B2-475D-B633-CD0544021B61}" type="pres">
      <dgm:prSet presAssocID="{A312069C-7918-432B-A57C-BADF7399CF04}" presName="childNode" presStyleLbl="node1" presStyleIdx="5" presStyleCnt="10" custLinFactY="-89072" custLinFactNeighborX="2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2358C9-1049-4EBA-BC51-61742D3C4DCD}" type="pres">
      <dgm:prSet presAssocID="{A312069C-7918-432B-A57C-BADF7399CF04}" presName="aSpace2" presStyleCnt="0"/>
      <dgm:spPr/>
    </dgm:pt>
    <dgm:pt modelId="{25D2073E-FE4D-4F9A-A945-78F0B107724B}" type="pres">
      <dgm:prSet presAssocID="{99796BF2-5010-4700-8F1E-84BD800EDDA1}" presName="childNode" presStyleLbl="node1" presStyleIdx="6" presStyleCnt="10" custLinFactY="-63520" custLinFactNeighborX="2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55735C-AD3B-4043-9B37-EECD8CD9C378}" type="pres">
      <dgm:prSet presAssocID="{99796BF2-5010-4700-8F1E-84BD800EDDA1}" presName="aSpace2" presStyleCnt="0"/>
      <dgm:spPr/>
    </dgm:pt>
    <dgm:pt modelId="{ABA5E56A-11C9-45F8-A660-FB468A76A84C}" type="pres">
      <dgm:prSet presAssocID="{1072C6C9-E425-46F8-AF20-740FA65168B7}" presName="childNode" presStyleLbl="node1" presStyleIdx="7" presStyleCnt="10" custLinFactY="-37968" custLinFactNeighborX="2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555A9-3786-4933-A8FB-F0325EDD61AB}" type="pres">
      <dgm:prSet presAssocID="{1072C6C9-E425-46F8-AF20-740FA65168B7}" presName="aSpace2" presStyleCnt="0"/>
      <dgm:spPr/>
    </dgm:pt>
    <dgm:pt modelId="{57744526-CE44-4BAC-8E21-7C88A31AD178}" type="pres">
      <dgm:prSet presAssocID="{59D70368-3E76-458E-914E-7C68BBA12CA1}" presName="childNode" presStyleLbl="node1" presStyleIdx="8" presStyleCnt="10" custLinFactY="-12417" custLinFactNeighborX="2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6F57C1-8235-4957-AE67-620143723483}" type="pres">
      <dgm:prSet presAssocID="{59D70368-3E76-458E-914E-7C68BBA12CA1}" presName="aSpace2" presStyleCnt="0"/>
      <dgm:spPr/>
    </dgm:pt>
    <dgm:pt modelId="{E26969A2-60EE-4976-8E17-B3B4D4E08667}" type="pres">
      <dgm:prSet presAssocID="{E5AD4200-42FB-43A1-A2EA-9C1C157295A8}" presName="childNode" presStyleLbl="node1" presStyleIdx="9" presStyleCnt="10" custLinFactNeighborX="21" custLinFactNeighborY="-14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A87F32-D12C-437C-9337-B858766676D9}" srcId="{0E535A49-622D-43A8-A1D2-AF0144848A4B}" destId="{99796BF2-5010-4700-8F1E-84BD800EDDA1}" srcOrd="1" destOrd="0" parTransId="{723917A5-6C19-4104-A91D-61E669167B43}" sibTransId="{0FA43931-8980-4E64-A5EA-D1FE795B45D1}"/>
    <dgm:cxn modelId="{3380F3D4-61CD-4E98-9033-E6C117FBA9A6}" srcId="{6BBCFC64-A3C0-43E8-99A0-7A05AE8D30D5}" destId="{5D88EC6A-9D5C-4F21-8DAC-B3DB7734A282}" srcOrd="0" destOrd="0" parTransId="{27977CB0-DF2B-4270-9E32-07EDC0125E9C}" sibTransId="{A2835EE1-0665-4F45-8BD1-CD74BE9AE3F5}"/>
    <dgm:cxn modelId="{5D2E2557-CA9C-492C-9457-6235A8DEA15B}" type="presOf" srcId="{436ACD35-CDA7-4E9C-8488-928C4C9B6659}" destId="{2E8BD4DF-30CE-4AB4-A1EA-20E90F181C9A}" srcOrd="0" destOrd="0" presId="urn:microsoft.com/office/officeart/2005/8/layout/lProcess2"/>
    <dgm:cxn modelId="{C58A8F08-5365-472D-9919-945626763C28}" type="presOf" srcId="{81B55736-6B2D-48EC-BCAA-10AE8667071A}" destId="{8CA934A4-8118-4770-BDD4-C3D645BE1C2E}" srcOrd="0" destOrd="0" presId="urn:microsoft.com/office/officeart/2005/8/layout/lProcess2"/>
    <dgm:cxn modelId="{D55C7BFE-86C8-41D0-8C39-F9B8D1625902}" srcId="{6BBCFC64-A3C0-43E8-99A0-7A05AE8D30D5}" destId="{436ACD35-CDA7-4E9C-8488-928C4C9B6659}" srcOrd="3" destOrd="0" parTransId="{2D9586B2-B45A-4302-85A7-4DF1682BE466}" sibTransId="{3C29E4A5-CAF4-4FF8-B580-2F58CFCF0EFB}"/>
    <dgm:cxn modelId="{FE41996E-1B09-47FE-9E54-5C8D46E15865}" srcId="{22C1EAD6-57B5-412B-9430-0A89F7EDE367}" destId="{6BBCFC64-A3C0-43E8-99A0-7A05AE8D30D5}" srcOrd="0" destOrd="0" parTransId="{66630004-6A99-490E-B65A-8E4D586B62D5}" sibTransId="{F687F713-D4E7-4CD9-A9C5-B86E7CE23CB1}"/>
    <dgm:cxn modelId="{0D0BA149-F7BA-47E4-860B-51D4268F6BA4}" type="presOf" srcId="{6BBCFC64-A3C0-43E8-99A0-7A05AE8D30D5}" destId="{32CA2132-F8AA-47A9-97F8-ABD1D52DA9E6}" srcOrd="1" destOrd="0" presId="urn:microsoft.com/office/officeart/2005/8/layout/lProcess2"/>
    <dgm:cxn modelId="{9D77D067-F1C0-4CFE-8DAA-25D5E3A53184}" type="presOf" srcId="{6BBCFC64-A3C0-43E8-99A0-7A05AE8D30D5}" destId="{95B51A77-F052-449B-AAB5-E5C4672ED117}" srcOrd="0" destOrd="0" presId="urn:microsoft.com/office/officeart/2005/8/layout/lProcess2"/>
    <dgm:cxn modelId="{69CAFB52-D73F-4EF1-8DE6-EADF0ED61D3B}" srcId="{6BBCFC64-A3C0-43E8-99A0-7A05AE8D30D5}" destId="{81B55736-6B2D-48EC-BCAA-10AE8667071A}" srcOrd="2" destOrd="0" parTransId="{262E5138-39D4-4051-9E20-E77C597D270D}" sibTransId="{1B466557-A220-4A39-9ED6-6F08813D2346}"/>
    <dgm:cxn modelId="{0C3F71E2-EAC2-4631-ACA6-D9C316A28E3D}" type="presOf" srcId="{0E535A49-622D-43A8-A1D2-AF0144848A4B}" destId="{F1070455-F717-4DD0-9845-427441DE6761}" srcOrd="0" destOrd="0" presId="urn:microsoft.com/office/officeart/2005/8/layout/lProcess2"/>
    <dgm:cxn modelId="{B47A61D5-76C2-4042-8C67-6E1F990A8E20}" type="presOf" srcId="{E5AD4200-42FB-43A1-A2EA-9C1C157295A8}" destId="{E26969A2-60EE-4976-8E17-B3B4D4E08667}" srcOrd="0" destOrd="0" presId="urn:microsoft.com/office/officeart/2005/8/layout/lProcess2"/>
    <dgm:cxn modelId="{9100DBF7-F755-4491-B1F8-00CBB4849CFD}" type="presOf" srcId="{5D88EC6A-9D5C-4F21-8DAC-B3DB7734A282}" destId="{4C796303-FE07-4886-A944-263BF5B67FA1}" srcOrd="0" destOrd="0" presId="urn:microsoft.com/office/officeart/2005/8/layout/lProcess2"/>
    <dgm:cxn modelId="{B8360558-FED3-4AE6-A959-540B55A67C91}" srcId="{6BBCFC64-A3C0-43E8-99A0-7A05AE8D30D5}" destId="{B45FA830-BAEB-45FD-B574-6BA7F2FCAB4B}" srcOrd="1" destOrd="0" parTransId="{389E9753-6D33-4A01-9F76-AC76DA8379A2}" sibTransId="{60D8C284-A0BF-4AAC-9B7D-3209441CE952}"/>
    <dgm:cxn modelId="{814AF11F-5EB4-420C-BB68-36A5743BC84F}" srcId="{0E535A49-622D-43A8-A1D2-AF0144848A4B}" destId="{1072C6C9-E425-46F8-AF20-740FA65168B7}" srcOrd="2" destOrd="0" parTransId="{922814C8-0431-4205-8BB0-250BC09BBF23}" sibTransId="{2C2C9FD8-4245-4F77-9B6E-71A4C29D4CF3}"/>
    <dgm:cxn modelId="{44DAF2B8-A21E-45D4-955D-C0886581758D}" type="presOf" srcId="{99796BF2-5010-4700-8F1E-84BD800EDDA1}" destId="{25D2073E-FE4D-4F9A-A945-78F0B107724B}" srcOrd="0" destOrd="0" presId="urn:microsoft.com/office/officeart/2005/8/layout/lProcess2"/>
    <dgm:cxn modelId="{781FF45C-073C-4784-9DD5-BC2F0E29D9FD}" type="presOf" srcId="{3BF67FE4-BEA7-4295-8EDB-C41614C0F213}" destId="{B83B1411-F2EF-470F-B3B3-6F4B3923DFEF}" srcOrd="0" destOrd="0" presId="urn:microsoft.com/office/officeart/2005/8/layout/lProcess2"/>
    <dgm:cxn modelId="{33DDE81B-D288-4642-8212-B33D74FE2676}" type="presOf" srcId="{59D70368-3E76-458E-914E-7C68BBA12CA1}" destId="{57744526-CE44-4BAC-8E21-7C88A31AD178}" srcOrd="0" destOrd="0" presId="urn:microsoft.com/office/officeart/2005/8/layout/lProcess2"/>
    <dgm:cxn modelId="{ED40F06C-999D-4293-8B84-79863C4EFFD3}" type="presOf" srcId="{22C1EAD6-57B5-412B-9430-0A89F7EDE367}" destId="{9BF31E14-D89F-4FA8-8BC4-9D4C7503D791}" srcOrd="0" destOrd="0" presId="urn:microsoft.com/office/officeart/2005/8/layout/lProcess2"/>
    <dgm:cxn modelId="{D32B28CA-D89C-4F34-96BC-69B128FD682D}" type="presOf" srcId="{A312069C-7918-432B-A57C-BADF7399CF04}" destId="{07E0C3FB-05B2-475D-B633-CD0544021B61}" srcOrd="0" destOrd="0" presId="urn:microsoft.com/office/officeart/2005/8/layout/lProcess2"/>
    <dgm:cxn modelId="{61381F3A-4212-40E3-B078-0DFB8F812F8B}" type="presOf" srcId="{0E535A49-622D-43A8-A1D2-AF0144848A4B}" destId="{14A39770-D3C7-4763-9B50-D291B010E439}" srcOrd="1" destOrd="0" presId="urn:microsoft.com/office/officeart/2005/8/layout/lProcess2"/>
    <dgm:cxn modelId="{8DB60C43-0CC5-48D8-A041-1D909B34BA32}" srcId="{22C1EAD6-57B5-412B-9430-0A89F7EDE367}" destId="{0E535A49-622D-43A8-A1D2-AF0144848A4B}" srcOrd="1" destOrd="0" parTransId="{2613E803-E656-47BE-9E1F-0849241756E6}" sibTransId="{45CCE22B-1149-4590-A21F-B0238A61ED12}"/>
    <dgm:cxn modelId="{3F173CB8-9D5C-4C0A-8544-3EDD011CA256}" type="presOf" srcId="{1072C6C9-E425-46F8-AF20-740FA65168B7}" destId="{ABA5E56A-11C9-45F8-A660-FB468A76A84C}" srcOrd="0" destOrd="0" presId="urn:microsoft.com/office/officeart/2005/8/layout/lProcess2"/>
    <dgm:cxn modelId="{8BC3C983-C345-471E-9449-D49D177AB0EA}" srcId="{6BBCFC64-A3C0-43E8-99A0-7A05AE8D30D5}" destId="{3BF67FE4-BEA7-4295-8EDB-C41614C0F213}" srcOrd="4" destOrd="0" parTransId="{E8544C56-291D-4B3E-92CB-3F9190B6597F}" sibTransId="{73A1AEF1-80D0-4A66-9163-FE7BD4000A1C}"/>
    <dgm:cxn modelId="{684C1144-5BBA-4754-A807-55A1EFD7A8BA}" type="presOf" srcId="{B45FA830-BAEB-45FD-B574-6BA7F2FCAB4B}" destId="{08B9EFE4-E594-43FB-B236-7232966E83ED}" srcOrd="0" destOrd="0" presId="urn:microsoft.com/office/officeart/2005/8/layout/lProcess2"/>
    <dgm:cxn modelId="{33CC9B79-07C3-4D2D-9817-E0C8903738A6}" srcId="{0E535A49-622D-43A8-A1D2-AF0144848A4B}" destId="{A312069C-7918-432B-A57C-BADF7399CF04}" srcOrd="0" destOrd="0" parTransId="{FD95AA19-24B0-4F3E-BFB3-6CDE8269EAAC}" sibTransId="{3C96CFA1-7B77-4E1E-A1B8-F386CB95ADF6}"/>
    <dgm:cxn modelId="{C9614D39-B762-4301-995B-7ACE946A982F}" srcId="{0E535A49-622D-43A8-A1D2-AF0144848A4B}" destId="{E5AD4200-42FB-43A1-A2EA-9C1C157295A8}" srcOrd="4" destOrd="0" parTransId="{4CC86002-DC46-466A-84F6-428DDA4380AB}" sibTransId="{8581AE15-EF6B-4E7C-A862-469232FA6DAC}"/>
    <dgm:cxn modelId="{13C4C506-B808-4E41-B520-6E472D60E160}" srcId="{0E535A49-622D-43A8-A1D2-AF0144848A4B}" destId="{59D70368-3E76-458E-914E-7C68BBA12CA1}" srcOrd="3" destOrd="0" parTransId="{1DB328DA-F84B-4B7B-9A96-5EC2F0A5390F}" sibTransId="{D6DB716D-A3F4-43FF-8A25-7500A910AD42}"/>
    <dgm:cxn modelId="{04247094-BC17-4A1B-92C7-5898FE11CF2C}" type="presParOf" srcId="{9BF31E14-D89F-4FA8-8BC4-9D4C7503D791}" destId="{3D7CF93D-952A-4953-820B-7809C9A2CCB8}" srcOrd="0" destOrd="0" presId="urn:microsoft.com/office/officeart/2005/8/layout/lProcess2"/>
    <dgm:cxn modelId="{27C4793B-9DDF-4903-8BA2-4A901DED399B}" type="presParOf" srcId="{3D7CF93D-952A-4953-820B-7809C9A2CCB8}" destId="{95B51A77-F052-449B-AAB5-E5C4672ED117}" srcOrd="0" destOrd="0" presId="urn:microsoft.com/office/officeart/2005/8/layout/lProcess2"/>
    <dgm:cxn modelId="{325DBD08-49B4-4ABC-8241-9470BA63D8F0}" type="presParOf" srcId="{3D7CF93D-952A-4953-820B-7809C9A2CCB8}" destId="{32CA2132-F8AA-47A9-97F8-ABD1D52DA9E6}" srcOrd="1" destOrd="0" presId="urn:microsoft.com/office/officeart/2005/8/layout/lProcess2"/>
    <dgm:cxn modelId="{3952EBDB-4D86-4B5C-85F0-AFDC76967B82}" type="presParOf" srcId="{3D7CF93D-952A-4953-820B-7809C9A2CCB8}" destId="{1E8FA33F-D3EF-4120-8F1F-4A6FFFA5EC98}" srcOrd="2" destOrd="0" presId="urn:microsoft.com/office/officeart/2005/8/layout/lProcess2"/>
    <dgm:cxn modelId="{86D825BB-E6CF-4AA8-B32E-C4C869216F93}" type="presParOf" srcId="{1E8FA33F-D3EF-4120-8F1F-4A6FFFA5EC98}" destId="{D4FA3951-FE28-4C4F-8431-E4EC83A0A837}" srcOrd="0" destOrd="0" presId="urn:microsoft.com/office/officeart/2005/8/layout/lProcess2"/>
    <dgm:cxn modelId="{AC426534-C3C4-4C00-A2FC-11F75144DA1A}" type="presParOf" srcId="{D4FA3951-FE28-4C4F-8431-E4EC83A0A837}" destId="{4C796303-FE07-4886-A944-263BF5B67FA1}" srcOrd="0" destOrd="0" presId="urn:microsoft.com/office/officeart/2005/8/layout/lProcess2"/>
    <dgm:cxn modelId="{FCC30F98-9854-4A78-8E63-804702BAB51C}" type="presParOf" srcId="{D4FA3951-FE28-4C4F-8431-E4EC83A0A837}" destId="{0BE7C1FC-CFCA-49BA-A68D-7DA5D6450ED8}" srcOrd="1" destOrd="0" presId="urn:microsoft.com/office/officeart/2005/8/layout/lProcess2"/>
    <dgm:cxn modelId="{2C7C3963-3CF6-4D7A-BDF1-AE2EDF599EEB}" type="presParOf" srcId="{D4FA3951-FE28-4C4F-8431-E4EC83A0A837}" destId="{08B9EFE4-E594-43FB-B236-7232966E83ED}" srcOrd="2" destOrd="0" presId="urn:microsoft.com/office/officeart/2005/8/layout/lProcess2"/>
    <dgm:cxn modelId="{6E13E375-902A-49BC-8C3C-75EEA7CA49C2}" type="presParOf" srcId="{D4FA3951-FE28-4C4F-8431-E4EC83A0A837}" destId="{55D39A96-06F7-4CFC-B093-F2AB1B84E226}" srcOrd="3" destOrd="0" presId="urn:microsoft.com/office/officeart/2005/8/layout/lProcess2"/>
    <dgm:cxn modelId="{0D682DC2-53BE-404E-9360-2A593B92736D}" type="presParOf" srcId="{D4FA3951-FE28-4C4F-8431-E4EC83A0A837}" destId="{8CA934A4-8118-4770-BDD4-C3D645BE1C2E}" srcOrd="4" destOrd="0" presId="urn:microsoft.com/office/officeart/2005/8/layout/lProcess2"/>
    <dgm:cxn modelId="{30B57EC5-9D7F-45B4-A7EB-8D98A9B78F78}" type="presParOf" srcId="{D4FA3951-FE28-4C4F-8431-E4EC83A0A837}" destId="{0680E246-0EA9-4DC8-8740-06E768999FFA}" srcOrd="5" destOrd="0" presId="urn:microsoft.com/office/officeart/2005/8/layout/lProcess2"/>
    <dgm:cxn modelId="{3847E677-2986-496D-B55F-197BD1D050A3}" type="presParOf" srcId="{D4FA3951-FE28-4C4F-8431-E4EC83A0A837}" destId="{2E8BD4DF-30CE-4AB4-A1EA-20E90F181C9A}" srcOrd="6" destOrd="0" presId="urn:microsoft.com/office/officeart/2005/8/layout/lProcess2"/>
    <dgm:cxn modelId="{39BA622A-8867-48BB-871C-D4B2EAEB7D29}" type="presParOf" srcId="{D4FA3951-FE28-4C4F-8431-E4EC83A0A837}" destId="{BE515E73-C791-4009-9AD9-008B6CF7FC8A}" srcOrd="7" destOrd="0" presId="urn:microsoft.com/office/officeart/2005/8/layout/lProcess2"/>
    <dgm:cxn modelId="{C3A76873-0A4B-435C-827B-6A8C119A5519}" type="presParOf" srcId="{D4FA3951-FE28-4C4F-8431-E4EC83A0A837}" destId="{B83B1411-F2EF-470F-B3B3-6F4B3923DFEF}" srcOrd="8" destOrd="0" presId="urn:microsoft.com/office/officeart/2005/8/layout/lProcess2"/>
    <dgm:cxn modelId="{F75A524E-840F-465F-9CC1-72AF7F932753}" type="presParOf" srcId="{9BF31E14-D89F-4FA8-8BC4-9D4C7503D791}" destId="{D230A24C-D2BF-4910-BC93-663633B94D3C}" srcOrd="1" destOrd="0" presId="urn:microsoft.com/office/officeart/2005/8/layout/lProcess2"/>
    <dgm:cxn modelId="{BC2ED966-5876-4E10-B487-5981FD550E0B}" type="presParOf" srcId="{9BF31E14-D89F-4FA8-8BC4-9D4C7503D791}" destId="{AEA109DE-24C6-4AA9-B003-ED2F99966720}" srcOrd="2" destOrd="0" presId="urn:microsoft.com/office/officeart/2005/8/layout/lProcess2"/>
    <dgm:cxn modelId="{C5A114F2-C22E-4AF4-8464-1097D1535610}" type="presParOf" srcId="{AEA109DE-24C6-4AA9-B003-ED2F99966720}" destId="{F1070455-F717-4DD0-9845-427441DE6761}" srcOrd="0" destOrd="0" presId="urn:microsoft.com/office/officeart/2005/8/layout/lProcess2"/>
    <dgm:cxn modelId="{33C6AD3D-FE97-4F6B-B7AA-6CC75DCCD660}" type="presParOf" srcId="{AEA109DE-24C6-4AA9-B003-ED2F99966720}" destId="{14A39770-D3C7-4763-9B50-D291B010E439}" srcOrd="1" destOrd="0" presId="urn:microsoft.com/office/officeart/2005/8/layout/lProcess2"/>
    <dgm:cxn modelId="{0502B039-B28E-4BEE-A0FD-AB1420140805}" type="presParOf" srcId="{AEA109DE-24C6-4AA9-B003-ED2F99966720}" destId="{6FBF451A-D9BA-49B8-9B61-8750856C7BEC}" srcOrd="2" destOrd="0" presId="urn:microsoft.com/office/officeart/2005/8/layout/lProcess2"/>
    <dgm:cxn modelId="{0D823F4E-8360-40E0-9133-4A9956D28DD3}" type="presParOf" srcId="{6FBF451A-D9BA-49B8-9B61-8750856C7BEC}" destId="{B7B772D5-E08F-4E06-9589-BDF24B3F8A47}" srcOrd="0" destOrd="0" presId="urn:microsoft.com/office/officeart/2005/8/layout/lProcess2"/>
    <dgm:cxn modelId="{2AF62E6A-B50D-4AA1-96CE-F6A8AE2D24ED}" type="presParOf" srcId="{B7B772D5-E08F-4E06-9589-BDF24B3F8A47}" destId="{07E0C3FB-05B2-475D-B633-CD0544021B61}" srcOrd="0" destOrd="0" presId="urn:microsoft.com/office/officeart/2005/8/layout/lProcess2"/>
    <dgm:cxn modelId="{603D47FD-89EB-49CF-AA04-5716A78A40FA}" type="presParOf" srcId="{B7B772D5-E08F-4E06-9589-BDF24B3F8A47}" destId="{FD2358C9-1049-4EBA-BC51-61742D3C4DCD}" srcOrd="1" destOrd="0" presId="urn:microsoft.com/office/officeart/2005/8/layout/lProcess2"/>
    <dgm:cxn modelId="{FCD594BD-9F6B-402E-8BAC-4A1D9824D497}" type="presParOf" srcId="{B7B772D5-E08F-4E06-9589-BDF24B3F8A47}" destId="{25D2073E-FE4D-4F9A-A945-78F0B107724B}" srcOrd="2" destOrd="0" presId="urn:microsoft.com/office/officeart/2005/8/layout/lProcess2"/>
    <dgm:cxn modelId="{7136B0D0-81B3-4CC9-86E3-E6F8E3948585}" type="presParOf" srcId="{B7B772D5-E08F-4E06-9589-BDF24B3F8A47}" destId="{0555735C-AD3B-4043-9B37-EECD8CD9C378}" srcOrd="3" destOrd="0" presId="urn:microsoft.com/office/officeart/2005/8/layout/lProcess2"/>
    <dgm:cxn modelId="{C9EA9FFD-2391-4D95-8C95-4A038357005B}" type="presParOf" srcId="{B7B772D5-E08F-4E06-9589-BDF24B3F8A47}" destId="{ABA5E56A-11C9-45F8-A660-FB468A76A84C}" srcOrd="4" destOrd="0" presId="urn:microsoft.com/office/officeart/2005/8/layout/lProcess2"/>
    <dgm:cxn modelId="{F585C655-D18D-4C51-97D6-0922BF166202}" type="presParOf" srcId="{B7B772D5-E08F-4E06-9589-BDF24B3F8A47}" destId="{68E555A9-3786-4933-A8FB-F0325EDD61AB}" srcOrd="5" destOrd="0" presId="urn:microsoft.com/office/officeart/2005/8/layout/lProcess2"/>
    <dgm:cxn modelId="{303AC3D2-99F9-437C-BD74-DC359A99EA73}" type="presParOf" srcId="{B7B772D5-E08F-4E06-9589-BDF24B3F8A47}" destId="{57744526-CE44-4BAC-8E21-7C88A31AD178}" srcOrd="6" destOrd="0" presId="urn:microsoft.com/office/officeart/2005/8/layout/lProcess2"/>
    <dgm:cxn modelId="{55F77A90-AE5D-4D0E-9AAD-7B134FE79564}" type="presParOf" srcId="{B7B772D5-E08F-4E06-9589-BDF24B3F8A47}" destId="{706F57C1-8235-4957-AE67-620143723483}" srcOrd="7" destOrd="0" presId="urn:microsoft.com/office/officeart/2005/8/layout/lProcess2"/>
    <dgm:cxn modelId="{741CD34F-55CE-46BF-871A-89A677D914AC}" type="presParOf" srcId="{B7B772D5-E08F-4E06-9589-BDF24B3F8A47}" destId="{E26969A2-60EE-4976-8E17-B3B4D4E0866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2E90C4-5ADE-462D-9317-9CBC4D6780F1}">
      <dsp:nvSpPr>
        <dsp:cNvPr id="0" name=""/>
        <dsp:cNvSpPr/>
      </dsp:nvSpPr>
      <dsp:spPr>
        <a:xfrm>
          <a:off x="4327634" y="971644"/>
          <a:ext cx="3585988" cy="311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90"/>
              </a:lnTo>
              <a:lnTo>
                <a:pt x="3585988" y="155590"/>
              </a:lnTo>
              <a:lnTo>
                <a:pt x="3585988" y="31118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B835D6-869F-45BC-BD28-C67BD9391D59}">
      <dsp:nvSpPr>
        <dsp:cNvPr id="0" name=""/>
        <dsp:cNvSpPr/>
      </dsp:nvSpPr>
      <dsp:spPr>
        <a:xfrm>
          <a:off x="4327634" y="971644"/>
          <a:ext cx="1792994" cy="311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590"/>
              </a:lnTo>
              <a:lnTo>
                <a:pt x="1792994" y="155590"/>
              </a:lnTo>
              <a:lnTo>
                <a:pt x="1792994" y="31118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C77B70-6800-4964-8E66-E616F632EFDB}">
      <dsp:nvSpPr>
        <dsp:cNvPr id="0" name=""/>
        <dsp:cNvSpPr/>
      </dsp:nvSpPr>
      <dsp:spPr>
        <a:xfrm>
          <a:off x="4281914" y="971644"/>
          <a:ext cx="91440" cy="3111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118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E293B-96DE-4282-8425-643528F1FB42}">
      <dsp:nvSpPr>
        <dsp:cNvPr id="0" name=""/>
        <dsp:cNvSpPr/>
      </dsp:nvSpPr>
      <dsp:spPr>
        <a:xfrm>
          <a:off x="2534640" y="971644"/>
          <a:ext cx="1792994" cy="311180"/>
        </a:xfrm>
        <a:custGeom>
          <a:avLst/>
          <a:gdLst/>
          <a:ahLst/>
          <a:cxnLst/>
          <a:rect l="0" t="0" r="0" b="0"/>
          <a:pathLst>
            <a:path>
              <a:moveTo>
                <a:pt x="1792994" y="0"/>
              </a:moveTo>
              <a:lnTo>
                <a:pt x="1792994" y="155590"/>
              </a:lnTo>
              <a:lnTo>
                <a:pt x="0" y="155590"/>
              </a:lnTo>
              <a:lnTo>
                <a:pt x="0" y="31118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7578D-9A9B-4D24-AC26-9AB1AD74D9D1}">
      <dsp:nvSpPr>
        <dsp:cNvPr id="0" name=""/>
        <dsp:cNvSpPr/>
      </dsp:nvSpPr>
      <dsp:spPr>
        <a:xfrm>
          <a:off x="741646" y="971644"/>
          <a:ext cx="3585988" cy="311180"/>
        </a:xfrm>
        <a:custGeom>
          <a:avLst/>
          <a:gdLst/>
          <a:ahLst/>
          <a:cxnLst/>
          <a:rect l="0" t="0" r="0" b="0"/>
          <a:pathLst>
            <a:path>
              <a:moveTo>
                <a:pt x="3585988" y="0"/>
              </a:moveTo>
              <a:lnTo>
                <a:pt x="3585988" y="155590"/>
              </a:lnTo>
              <a:lnTo>
                <a:pt x="0" y="155590"/>
              </a:lnTo>
              <a:lnTo>
                <a:pt x="0" y="31118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D81EC8-6D33-4F91-995A-3E4476AC1415}">
      <dsp:nvSpPr>
        <dsp:cNvPr id="0" name=""/>
        <dsp:cNvSpPr/>
      </dsp:nvSpPr>
      <dsp:spPr>
        <a:xfrm>
          <a:off x="3586727" y="230737"/>
          <a:ext cx="1481813" cy="7409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Organization</a:t>
          </a:r>
          <a:endParaRPr lang="en-US" sz="1700" kern="1200" dirty="0"/>
        </a:p>
      </dsp:txBody>
      <dsp:txXfrm>
        <a:off x="3586727" y="230737"/>
        <a:ext cx="1481813" cy="740906"/>
      </dsp:txXfrm>
    </dsp:sp>
    <dsp:sp modelId="{E1275302-3AC6-48E3-BB60-E17744603C8C}">
      <dsp:nvSpPr>
        <dsp:cNvPr id="0" name=""/>
        <dsp:cNvSpPr/>
      </dsp:nvSpPr>
      <dsp:spPr>
        <a:xfrm>
          <a:off x="739" y="1282825"/>
          <a:ext cx="1481813" cy="7409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Travel Department</a:t>
          </a:r>
          <a:endParaRPr lang="en-US" sz="1700" kern="1200" dirty="0"/>
        </a:p>
      </dsp:txBody>
      <dsp:txXfrm>
        <a:off x="739" y="1282825"/>
        <a:ext cx="1481813" cy="740906"/>
      </dsp:txXfrm>
    </dsp:sp>
    <dsp:sp modelId="{FEB2F64C-0A2C-4FE9-ABD8-6EAA251E8E35}">
      <dsp:nvSpPr>
        <dsp:cNvPr id="0" name=""/>
        <dsp:cNvSpPr/>
      </dsp:nvSpPr>
      <dsp:spPr>
        <a:xfrm>
          <a:off x="1793733" y="1282825"/>
          <a:ext cx="1481813" cy="7409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Human Resources / Legal</a:t>
          </a:r>
          <a:endParaRPr lang="en-US" sz="1700" kern="1200" dirty="0"/>
        </a:p>
      </dsp:txBody>
      <dsp:txXfrm>
        <a:off x="1793733" y="1282825"/>
        <a:ext cx="1481813" cy="740906"/>
      </dsp:txXfrm>
    </dsp:sp>
    <dsp:sp modelId="{6383792E-ED5F-4324-A15D-8457EC927DB5}">
      <dsp:nvSpPr>
        <dsp:cNvPr id="0" name=""/>
        <dsp:cNvSpPr/>
      </dsp:nvSpPr>
      <dsp:spPr>
        <a:xfrm>
          <a:off x="3586727" y="1282825"/>
          <a:ext cx="1481813" cy="7409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Security Department</a:t>
          </a:r>
          <a:endParaRPr lang="en-US" sz="1700" kern="1200" dirty="0"/>
        </a:p>
      </dsp:txBody>
      <dsp:txXfrm>
        <a:off x="3586727" y="1282825"/>
        <a:ext cx="1481813" cy="740906"/>
      </dsp:txXfrm>
    </dsp:sp>
    <dsp:sp modelId="{72045623-94A3-4E05-A449-E2935BDEF3C8}">
      <dsp:nvSpPr>
        <dsp:cNvPr id="0" name=""/>
        <dsp:cNvSpPr/>
      </dsp:nvSpPr>
      <dsp:spPr>
        <a:xfrm>
          <a:off x="5379721" y="1282825"/>
          <a:ext cx="1481813" cy="7409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Medical Department</a:t>
          </a:r>
          <a:endParaRPr lang="en-US" sz="1700" kern="1200" dirty="0"/>
        </a:p>
      </dsp:txBody>
      <dsp:txXfrm>
        <a:off x="5379721" y="1282825"/>
        <a:ext cx="1481813" cy="740906"/>
      </dsp:txXfrm>
    </dsp:sp>
    <dsp:sp modelId="{6D43EB3F-BE5B-4A45-9459-57A6F54B2164}">
      <dsp:nvSpPr>
        <dsp:cNvPr id="0" name=""/>
        <dsp:cNvSpPr/>
      </dsp:nvSpPr>
      <dsp:spPr>
        <a:xfrm>
          <a:off x="7172716" y="1282825"/>
          <a:ext cx="1481813" cy="74090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Risk Management / Biz Continuity</a:t>
          </a:r>
          <a:endParaRPr lang="en-US" sz="1700" kern="1200" dirty="0"/>
        </a:p>
      </dsp:txBody>
      <dsp:txXfrm>
        <a:off x="7172716" y="1282825"/>
        <a:ext cx="1481813" cy="74090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5B51A77-F052-449B-AAB5-E5C4672ED117}">
      <dsp:nvSpPr>
        <dsp:cNvPr id="0" name=""/>
        <dsp:cNvSpPr/>
      </dsp:nvSpPr>
      <dsp:spPr>
        <a:xfrm>
          <a:off x="0" y="0"/>
          <a:ext cx="3044949" cy="4673600"/>
        </a:xfrm>
        <a:prstGeom prst="rect">
          <a:avLst/>
        </a:prstGeom>
        <a:solidFill>
          <a:schemeClr val="tx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Traditional</a:t>
          </a:r>
          <a:br>
            <a:rPr lang="en-US" sz="1600" b="1" kern="1200" dirty="0" smtClean="0"/>
          </a:br>
          <a:r>
            <a:rPr lang="en-US" sz="1600" b="1" kern="1200" dirty="0" smtClean="0"/>
            <a:t>model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0" y="0"/>
        <a:ext cx="3044949" cy="1402080"/>
      </dsp:txXfrm>
    </dsp:sp>
    <dsp:sp modelId="{4C796303-FE07-4886-A944-263BF5B67FA1}">
      <dsp:nvSpPr>
        <dsp:cNvPr id="0" name=""/>
        <dsp:cNvSpPr/>
      </dsp:nvSpPr>
      <dsp:spPr>
        <a:xfrm>
          <a:off x="326392" y="838198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Layperson call screeners, frequently offshore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26392" y="838198"/>
        <a:ext cx="2435959" cy="540670"/>
      </dsp:txXfrm>
    </dsp:sp>
    <dsp:sp modelId="{08B9EFE4-E594-43FB-B236-7232966E83ED}">
      <dsp:nvSpPr>
        <dsp:cNvPr id="0" name=""/>
        <dsp:cNvSpPr/>
      </dsp:nvSpPr>
      <dsp:spPr>
        <a:xfrm>
          <a:off x="326392" y="1600200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Local admitting physician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26392" y="1600200"/>
        <a:ext cx="2435959" cy="540670"/>
      </dsp:txXfrm>
    </dsp:sp>
    <dsp:sp modelId="{8CA934A4-8118-4770-BDD4-C3D645BE1C2E}">
      <dsp:nvSpPr>
        <dsp:cNvPr id="0" name=""/>
        <dsp:cNvSpPr/>
      </dsp:nvSpPr>
      <dsp:spPr>
        <a:xfrm>
          <a:off x="326392" y="2362203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In-house physicians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26392" y="2362203"/>
        <a:ext cx="2435959" cy="540670"/>
      </dsp:txXfrm>
    </dsp:sp>
    <dsp:sp modelId="{2E8BD4DF-30CE-4AB4-A1EA-20E90F181C9A}">
      <dsp:nvSpPr>
        <dsp:cNvPr id="0" name=""/>
        <dsp:cNvSpPr/>
      </dsp:nvSpPr>
      <dsp:spPr>
        <a:xfrm>
          <a:off x="326392" y="3124200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Patient must be admitted to a hospital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26392" y="3124200"/>
        <a:ext cx="2435959" cy="540670"/>
      </dsp:txXfrm>
    </dsp:sp>
    <dsp:sp modelId="{B83B1411-F2EF-470F-B3B3-6F4B3923DFEF}">
      <dsp:nvSpPr>
        <dsp:cNvPr id="0" name=""/>
        <dsp:cNvSpPr/>
      </dsp:nvSpPr>
      <dsp:spPr>
        <a:xfrm>
          <a:off x="326392" y="3886200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By telephone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26392" y="3886200"/>
        <a:ext cx="2435959" cy="540670"/>
      </dsp:txXfrm>
    </dsp:sp>
    <dsp:sp modelId="{F1070455-F717-4DD0-9845-427441DE6761}">
      <dsp:nvSpPr>
        <dsp:cNvPr id="0" name=""/>
        <dsp:cNvSpPr/>
      </dsp:nvSpPr>
      <dsp:spPr>
        <a:xfrm>
          <a:off x="3276485" y="0"/>
          <a:ext cx="3044949" cy="4673600"/>
        </a:xfrm>
        <a:prstGeom prst="rect">
          <a:avLst/>
        </a:prstGeom>
        <a:solidFill>
          <a:schemeClr val="tx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model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</dsp:txBody>
      <dsp:txXfrm>
        <a:off x="3276485" y="0"/>
        <a:ext cx="3044949" cy="1402080"/>
      </dsp:txXfrm>
    </dsp:sp>
    <dsp:sp modelId="{07E0C3FB-05B2-475D-B633-CD0544021B61}">
      <dsp:nvSpPr>
        <dsp:cNvPr id="0" name=""/>
        <dsp:cNvSpPr/>
      </dsp:nvSpPr>
      <dsp:spPr>
        <a:xfrm>
          <a:off x="3581492" y="838198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US based paramedics and security experts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581492" y="838198"/>
        <a:ext cx="2435959" cy="540670"/>
      </dsp:txXfrm>
    </dsp:sp>
    <dsp:sp modelId="{25D2073E-FE4D-4F9A-A945-78F0B107724B}">
      <dsp:nvSpPr>
        <dsp:cNvPr id="0" name=""/>
        <dsp:cNvSpPr/>
      </dsp:nvSpPr>
      <dsp:spPr>
        <a:xfrm>
          <a:off x="3581492" y="1600200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Global Rescue’s paramedics &amp; physicians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581492" y="1600200"/>
        <a:ext cx="2435959" cy="540670"/>
      </dsp:txXfrm>
    </dsp:sp>
    <dsp:sp modelId="{ABA5E56A-11C9-45F8-A660-FB468A76A84C}">
      <dsp:nvSpPr>
        <dsp:cNvPr id="0" name=""/>
        <dsp:cNvSpPr/>
      </dsp:nvSpPr>
      <dsp:spPr>
        <a:xfrm>
          <a:off x="3581492" y="2362203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Johns Hopkins Medicine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581492" y="2362203"/>
        <a:ext cx="2435959" cy="540670"/>
      </dsp:txXfrm>
    </dsp:sp>
    <dsp:sp modelId="{57744526-CE44-4BAC-8E21-7C88A31AD178}">
      <dsp:nvSpPr>
        <dsp:cNvPr id="0" name=""/>
        <dsp:cNvSpPr/>
      </dsp:nvSpPr>
      <dsp:spPr>
        <a:xfrm>
          <a:off x="3581492" y="3124200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Field Rescue services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581492" y="3124200"/>
        <a:ext cx="2435959" cy="540670"/>
      </dsp:txXfrm>
    </dsp:sp>
    <dsp:sp modelId="{E26969A2-60EE-4976-8E17-B3B4D4E08667}">
      <dsp:nvSpPr>
        <dsp:cNvPr id="0" name=""/>
        <dsp:cNvSpPr/>
      </dsp:nvSpPr>
      <dsp:spPr>
        <a:xfrm>
          <a:off x="3581492" y="3886200"/>
          <a:ext cx="2435959" cy="540670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Through deployed</a:t>
          </a:r>
          <a:br>
            <a:rPr lang="en-US" sz="1400" b="1" kern="1200" dirty="0" smtClean="0">
              <a:solidFill>
                <a:schemeClr val="bg1"/>
              </a:solidFill>
            </a:rPr>
          </a:br>
          <a:r>
            <a:rPr lang="en-US" sz="1400" b="1" kern="1200" dirty="0" smtClean="0">
              <a:solidFill>
                <a:schemeClr val="bg1"/>
              </a:solidFill>
            </a:rPr>
            <a:t>on-site personnel</a:t>
          </a:r>
          <a:endParaRPr lang="en-US" sz="1400" b="1" kern="1200" dirty="0">
            <a:solidFill>
              <a:schemeClr val="bg1"/>
            </a:solidFill>
          </a:endParaRPr>
        </a:p>
      </dsp:txBody>
      <dsp:txXfrm>
        <a:off x="3581492" y="3886200"/>
        <a:ext cx="2435959" cy="540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80778D5-1130-4FBD-A0E5-15E880E940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47893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 smtClean="0"/>
              <a:t>Thank you.  Thank Leigh and Mary Ellen</a:t>
            </a:r>
          </a:p>
          <a:p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baseline="0" dirty="0" smtClean="0"/>
              <a:t>  </a:t>
            </a:r>
            <a:r>
              <a:rPr lang="en-GB" dirty="0" smtClean="0"/>
              <a:t>2 hats – GBTA TMRM Committee and Global Rescue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 Discussion</a:t>
            </a:r>
          </a:p>
          <a:p>
            <a:pPr lvl="1">
              <a:buFont typeface="Arial" pitchFamily="34" charset="0"/>
              <a:buChar char="•"/>
            </a:pPr>
            <a:r>
              <a:rPr lang="en-GB" baseline="0" dirty="0" smtClean="0"/>
              <a:t> Duty of care</a:t>
            </a:r>
          </a:p>
          <a:p>
            <a:pPr lvl="1">
              <a:buFont typeface="Arial" pitchFamily="34" charset="0"/>
              <a:buChar char="•"/>
            </a:pPr>
            <a:r>
              <a:rPr lang="en-GB" baseline="0" dirty="0" smtClean="0"/>
              <a:t> Travel Risk Management</a:t>
            </a:r>
          </a:p>
          <a:p>
            <a:pPr lvl="1">
              <a:buFont typeface="Arial" pitchFamily="34" charset="0"/>
              <a:buChar char="•"/>
            </a:pPr>
            <a:r>
              <a:rPr lang="en-GB" baseline="0" dirty="0" smtClean="0"/>
              <a:t> Assessing where your organization is</a:t>
            </a:r>
          </a:p>
          <a:p>
            <a:pPr lvl="1">
              <a:buFont typeface="Arial" pitchFamily="34" charset="0"/>
              <a:buChar char="•"/>
            </a:pPr>
            <a:r>
              <a:rPr lang="en-GB" baseline="0" dirty="0" smtClean="0"/>
              <a:t> Reasons why travel risk management fails</a:t>
            </a:r>
          </a:p>
          <a:p>
            <a:pPr lvl="0">
              <a:buFont typeface="Arial" pitchFamily="34" charset="0"/>
              <a:buChar char="•"/>
            </a:pPr>
            <a:r>
              <a:rPr lang="en-GB" baseline="0" dirty="0" smtClean="0"/>
              <a:t>  Egypt</a:t>
            </a:r>
          </a:p>
          <a:p>
            <a:pPr lvl="0">
              <a:buFont typeface="Arial" pitchFamily="34" charset="0"/>
              <a:buChar char="•"/>
            </a:pPr>
            <a:r>
              <a:rPr lang="en-GB" baseline="0" dirty="0" smtClean="0"/>
              <a:t>  Questions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US" baseline="0" dirty="0" smtClean="0"/>
              <a:t> </a:t>
            </a:r>
            <a:r>
              <a:rPr lang="en-US" dirty="0" smtClean="0"/>
              <a:t>natural disasters, accidents, illness, terrorism not new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aseline="0" dirty="0" smtClean="0"/>
              <a:t> More businesses are global, more events impact them</a:t>
            </a:r>
            <a:r>
              <a:rPr lang="en-US" dirty="0" smtClean="0"/>
              <a:t>  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2010</a:t>
            </a:r>
            <a:r>
              <a:rPr lang="en-US" baseline="0" dirty="0" smtClean="0"/>
              <a:t> – Ash cloud, Haiti, Chile earthquake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30</a:t>
            </a:r>
            <a:r>
              <a:rPr lang="en-US" baseline="0" dirty="0" smtClean="0"/>
              <a:t> years ago, an ash cloud in Europe or a riot in Cairo had little impact on U.S. businesses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Also</a:t>
            </a:r>
            <a:r>
              <a:rPr lang="en-US" baseline="0" dirty="0" smtClean="0"/>
              <a:t> </a:t>
            </a:r>
            <a:r>
              <a:rPr lang="en-US" dirty="0" smtClean="0"/>
              <a:t>more media awareness today </a:t>
            </a:r>
          </a:p>
          <a:p>
            <a:pPr eaLnBrk="1" hangingPunct="1"/>
            <a:r>
              <a:rPr lang="en-US" dirty="0" smtClean="0"/>
              <a:t> - the types of threats</a:t>
            </a:r>
          </a:p>
          <a:p>
            <a:pPr eaLnBrk="1" hangingPunct="1"/>
            <a:r>
              <a:rPr lang="en-US" dirty="0" smtClean="0"/>
              <a:t> - increasing frequency and severity.  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“new normal”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3D019C-FC79-412D-B073-EFB580B4BBCA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Media is sensationalist – 24 hr news cycle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Worst</a:t>
            </a:r>
            <a:r>
              <a:rPr lang="en-US" baseline="0" dirty="0" smtClean="0"/>
              <a:t> case scenarios highlighted, but rare – terrorism, plane crash</a:t>
            </a: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Issues</a:t>
            </a:r>
            <a:r>
              <a:rPr lang="en-US" baseline="0" dirty="0" smtClean="0"/>
              <a:t> like Egypt make the news, but </a:t>
            </a:r>
            <a:r>
              <a:rPr lang="en-US" dirty="0" smtClean="0"/>
              <a:t>many other ways that travelers can be negatively effected while traveling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&lt;On</a:t>
            </a:r>
            <a:r>
              <a:rPr lang="en-US" baseline="0" dirty="0" smtClean="0"/>
              <a:t> click&gt;</a:t>
            </a:r>
          </a:p>
          <a:p>
            <a:pPr eaLnBrk="1" hangingPunct="1">
              <a:spcBef>
                <a:spcPct val="0"/>
              </a:spcBef>
            </a:pPr>
            <a:endParaRPr lang="en-US" baseline="0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Most common are: health issues/accidents, weather issues, and petty theft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Risk management plans must address routine issues and catastrophic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3C92EB-FFEB-4088-BB9E-59753C7F1390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D84B2A-64A1-4B15-BDA3-57EFC34A0266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ASK:</a:t>
            </a:r>
            <a:r>
              <a:rPr lang="en-US" baseline="0" dirty="0" smtClean="0"/>
              <a:t>  </a:t>
            </a:r>
            <a:r>
              <a:rPr lang="en-US" dirty="0" smtClean="0"/>
              <a:t>Who’s heard of duty of care?</a:t>
            </a:r>
            <a:r>
              <a:rPr lang="en-US" baseline="0" dirty="0" smtClean="0"/>
              <a:t>  </a:t>
            </a:r>
            <a:r>
              <a:rPr lang="en-US" dirty="0" smtClean="0"/>
              <a:t>What is it?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&lt;On click&gt;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Organization has:</a:t>
            </a:r>
          </a:p>
          <a:p>
            <a:pPr eaLnBrk="1" hangingPunct="1"/>
            <a:r>
              <a:rPr lang="en-US" baseline="0" dirty="0" smtClean="0"/>
              <a:t> - legal – in US, no clear laws, but past decisions. Elsewhere varies – UK corporate manslaughter law</a:t>
            </a:r>
          </a:p>
          <a:p>
            <a:pPr eaLnBrk="1" hangingPunct="1"/>
            <a:r>
              <a:rPr lang="en-US" baseline="0" dirty="0" smtClean="0"/>
              <a:t> - financial</a:t>
            </a:r>
          </a:p>
          <a:p>
            <a:pPr eaLnBrk="1" hangingPunct="1"/>
            <a:r>
              <a:rPr lang="en-US" baseline="0" dirty="0" smtClean="0"/>
              <a:t> - moral </a:t>
            </a:r>
          </a:p>
          <a:p>
            <a:pPr eaLnBrk="1" hangingPunct="1"/>
            <a:r>
              <a:rPr lang="en-US" baseline="0" dirty="0" smtClean="0"/>
              <a:t>Obligations 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 - what is safe?</a:t>
            </a:r>
          </a:p>
          <a:p>
            <a:pPr eaLnBrk="1" hangingPunct="1"/>
            <a:r>
              <a:rPr lang="en-US" baseline="0" dirty="0" smtClean="0"/>
              <a:t> - what would be prudent? (must disclose risks to let travelers make prudent decisions)</a:t>
            </a:r>
          </a:p>
          <a:p>
            <a:pPr eaLnBrk="1" hangingPunct="1"/>
            <a:r>
              <a:rPr lang="en-US" baseline="0" dirty="0" smtClean="0"/>
              <a:t> - what do others in industry do?</a:t>
            </a: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2ECAD-628C-4640-99E1-53C15A21663C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ASK:</a:t>
            </a:r>
            <a:r>
              <a:rPr lang="en-US" baseline="0" dirty="0" smtClean="0"/>
              <a:t> How do you define travel?  (Roomful of </a:t>
            </a:r>
            <a:r>
              <a:rPr lang="en-US" baseline="0" dirty="0" err="1" smtClean="0"/>
              <a:t>trav</a:t>
            </a:r>
            <a:r>
              <a:rPr lang="en-US" baseline="0" dirty="0" smtClean="0"/>
              <a:t> managers and suppliers)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&lt;On</a:t>
            </a:r>
            <a:r>
              <a:rPr lang="en-US" baseline="0" dirty="0" smtClean="0"/>
              <a:t> Click&gt;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Duty of care  - any time employee leaves office on business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&lt;On</a:t>
            </a:r>
            <a:r>
              <a:rPr lang="en-US" baseline="0" dirty="0" smtClean="0"/>
              <a:t> click&gt;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How could travel impact</a:t>
            </a:r>
            <a:r>
              <a:rPr lang="en-US" baseline="0" dirty="0" smtClean="0"/>
              <a:t> these general risk areas?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ASK:</a:t>
            </a:r>
          </a:p>
          <a:p>
            <a:pPr eaLnBrk="1" hangingPunct="1"/>
            <a:r>
              <a:rPr lang="en-US" dirty="0" smtClean="0"/>
              <a:t>Personnel:  illness, injury while abroad</a:t>
            </a:r>
          </a:p>
          <a:p>
            <a:pPr eaLnBrk="1" hangingPunct="1"/>
            <a:r>
              <a:rPr lang="en-US" dirty="0" smtClean="0"/>
              <a:t>Operations/Productivity:  loss</a:t>
            </a:r>
            <a:r>
              <a:rPr lang="en-US" baseline="0" dirty="0" smtClean="0"/>
              <a:t> of critical business traveler, </a:t>
            </a:r>
            <a:r>
              <a:rPr lang="en-US" dirty="0" smtClean="0"/>
              <a:t>supply chain failure</a:t>
            </a:r>
          </a:p>
          <a:p>
            <a:pPr eaLnBrk="1" hangingPunct="1"/>
            <a:r>
              <a:rPr lang="en-US" dirty="0" smtClean="0"/>
              <a:t>Data/Equipment:  Data loss, computer</a:t>
            </a:r>
            <a:r>
              <a:rPr lang="en-US" baseline="0" dirty="0" smtClean="0"/>
              <a:t> </a:t>
            </a:r>
            <a:r>
              <a:rPr lang="en-US" dirty="0" smtClean="0"/>
              <a:t>theft</a:t>
            </a:r>
          </a:p>
          <a:p>
            <a:pPr eaLnBrk="1" hangingPunct="1"/>
            <a:r>
              <a:rPr lang="en-US" dirty="0" smtClean="0"/>
              <a:t>Financial/Legal:  Loss of trip</a:t>
            </a:r>
            <a:r>
              <a:rPr lang="en-US" baseline="0" dirty="0" smtClean="0"/>
              <a:t> expenses, costs associated with liabilities / benefits</a:t>
            </a:r>
            <a:endParaRPr lang="en-US" dirty="0" smtClean="0"/>
          </a:p>
          <a:p>
            <a:pPr eaLnBrk="1" hangingPunct="1"/>
            <a:r>
              <a:rPr lang="en-US" dirty="0" smtClean="0"/>
              <a:t>Reputation:  product failure, scandal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Travel and organized</a:t>
            </a:r>
            <a:r>
              <a:rPr lang="en-US" baseline="0" dirty="0" smtClean="0"/>
              <a:t> meetings carry these risks (meetings risk is higher, because of high number of VIPs and publicized dates / times)</a:t>
            </a:r>
          </a:p>
          <a:p>
            <a:pPr eaLnBrk="1" hangingPunct="1"/>
            <a:endParaRPr lang="en-US" baseline="0" dirty="0" smtClean="0"/>
          </a:p>
          <a:p>
            <a:pPr eaLnBrk="1" hangingPunct="1"/>
            <a:r>
              <a:rPr lang="en-US" baseline="0" dirty="0" smtClean="0"/>
              <a:t>First rule – take care of people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2ECAD-628C-4640-99E1-53C15A21663C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Multiple company departments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ASK:</a:t>
            </a:r>
            <a:r>
              <a:rPr lang="en-US" baseline="0" dirty="0" smtClean="0"/>
              <a:t> who is here from travel?  HR?  Sec? Med? Risk Management?</a:t>
            </a: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Who should be driving this? 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Travel manager are the champion to drive the process, but you can’t do it alone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Communication is critical to having a successful plan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And getting buy-in from management is essential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848C8C-34A9-443D-98C0-246AE6D8F889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First rule not people, its stockholders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Risk management is one area where these</a:t>
            </a:r>
            <a:r>
              <a:rPr lang="en-US" baseline="0" dirty="0" smtClean="0"/>
              <a:t> two rules align: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Not taking care of people drives up costs</a:t>
            </a:r>
          </a:p>
          <a:p>
            <a:pPr eaLnBrk="1" hangingPunct="1"/>
            <a:r>
              <a:rPr lang="en-US" dirty="0" smtClean="0"/>
              <a:t>Disruptions impact business continuity</a:t>
            </a:r>
          </a:p>
          <a:p>
            <a:pPr eaLnBrk="1" hangingPunct="1"/>
            <a:r>
              <a:rPr lang="en-US" dirty="0" smtClean="0"/>
              <a:t>Increase</a:t>
            </a:r>
            <a:r>
              <a:rPr lang="en-US" baseline="0" dirty="0" smtClean="0"/>
              <a:t> </a:t>
            </a:r>
            <a:r>
              <a:rPr lang="en-US" dirty="0" smtClean="0"/>
              <a:t>cost to a company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The longer it takes you to respond to an incident, the greater the cost to the organization</a:t>
            </a:r>
          </a:p>
          <a:p>
            <a:pPr eaLnBrk="1" hangingPunct="1"/>
            <a:r>
              <a:rPr lang="en-US" dirty="0" smtClean="0"/>
              <a:t>The objective is to minimize cost – and the only way to do this is to address preparedness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Having a plan and the ability to respond to any disruption quickly can have a dramatic effect on the cost impact to your company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Example: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 cigarette thrown into a trash can causes a fire: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 If it is put out right away (throw coffee on it), then it is a minor local incident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 If the fire suppression system kicks in, people are evacuated,</a:t>
            </a:r>
            <a:r>
              <a:rPr lang="en-US" baseline="0" dirty="0" smtClean="0"/>
              <a:t> </a:t>
            </a:r>
            <a:r>
              <a:rPr lang="en-US" dirty="0" smtClean="0"/>
              <a:t>then it is an emergency</a:t>
            </a:r>
          </a:p>
          <a:p>
            <a:pPr eaLnBrk="1" hangingPunct="1">
              <a:buFontTx/>
              <a:buChar char="-"/>
            </a:pPr>
            <a:r>
              <a:rPr lang="en-US" dirty="0" smtClean="0"/>
              <a:t> If the fire suppression system is inactive, escape routes are blocked, lack of response that results in property loss, injury, and/or death, then this becomes a crisis</a:t>
            </a:r>
          </a:p>
          <a:p>
            <a:pPr eaLnBrk="1" hangingPunct="1">
              <a:buFontTx/>
              <a:buChar char="-"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Policy:</a:t>
            </a:r>
            <a:r>
              <a:rPr lang="en-US" baseline="0" dirty="0" smtClean="0"/>
              <a:t> No smoking.  Don’t throw lit cigarettes into a trash can</a:t>
            </a:r>
            <a:endParaRPr lang="en-US" dirty="0" smtClean="0"/>
          </a:p>
          <a:p>
            <a:pPr eaLnBrk="1" hangingPunct="1">
              <a:buFontTx/>
              <a:buChar char="-"/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BEBEC1-7A2D-4A6C-8854-584F0DAC3C6F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657850" cy="4610100"/>
          </a:xfrm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/>
              <a:t>2</a:t>
            </a:r>
            <a:r>
              <a:rPr lang="en-US" baseline="0" dirty="0" smtClean="0"/>
              <a:t> parts to </a:t>
            </a:r>
            <a:r>
              <a:rPr lang="en-US" dirty="0" smtClean="0"/>
              <a:t>mitigate risks for travel:  Proactive and Reactive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/>
              <a:t>Proactive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dirty="0" smtClean="0"/>
              <a:t>  Policy</a:t>
            </a:r>
            <a:r>
              <a:rPr lang="en-US" baseline="0" dirty="0" smtClean="0"/>
              <a:t> creation (no more than # on flight, no travel to certain countries)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dirty="0" smtClean="0"/>
              <a:t>  Training (travelers and expat,</a:t>
            </a:r>
            <a:r>
              <a:rPr lang="en-US" baseline="0" dirty="0" smtClean="0"/>
              <a:t> managers, response team</a:t>
            </a:r>
            <a:r>
              <a:rPr lang="en-US" dirty="0" smtClean="0"/>
              <a:t>);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baseline="0" dirty="0" smtClean="0"/>
              <a:t>  M</a:t>
            </a:r>
            <a:r>
              <a:rPr lang="en-US" dirty="0" smtClean="0"/>
              <a:t>onitoring of threats,</a:t>
            </a:r>
            <a:r>
              <a:rPr lang="en-US" baseline="0" dirty="0" smtClean="0"/>
              <a:t> locations, communication</a:t>
            </a: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/>
              <a:t>Planning</a:t>
            </a:r>
            <a:r>
              <a:rPr lang="en-US" baseline="0" dirty="0" smtClean="0"/>
              <a:t> and training change behavior, have highest ROI:  Bin </a:t>
            </a:r>
            <a:r>
              <a:rPr lang="en-US" baseline="0" dirty="0" err="1" smtClean="0"/>
              <a:t>drinkin</a:t>
            </a:r>
            <a:r>
              <a:rPr lang="en-US" baseline="0" dirty="0" smtClean="0"/>
              <a:t> v. Bin Laden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baseline="0" dirty="0" smtClean="0"/>
              <a:t>Monitoring: External issues may impact – how?</a:t>
            </a: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/>
              <a:t>Incident Response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/>
              <a:t>Feedback loop: </a:t>
            </a:r>
            <a:r>
              <a:rPr lang="en-US" baseline="0" dirty="0" smtClean="0"/>
              <a:t>Co w/ large number of young contractors found that most incidents occurred at 2 am.  Made midnight curfew.</a:t>
            </a:r>
            <a:endParaRPr lang="en-US" dirty="0" smtClean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52F349-31A5-4223-8829-06357AACCAB6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Travel Risk Management is “a process, not an event”.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Elements</a:t>
            </a:r>
            <a:r>
              <a:rPr lang="en-US" baseline="0" dirty="0" smtClean="0"/>
              <a:t> – 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Policies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Training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Intel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Tracking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Hotline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Medical support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baseline="0" dirty="0" smtClean="0"/>
              <a:t>Security support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FC1A6-AAC4-4571-9CB1-8ECBBB3B9625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Egypt:</a:t>
            </a:r>
          </a:p>
          <a:p>
            <a:r>
              <a:rPr lang="en-US" dirty="0" smtClean="0"/>
              <a:t> - almost</a:t>
            </a:r>
            <a:r>
              <a:rPr lang="en-US" baseline="0" dirty="0" smtClean="0"/>
              <a:t> 200 </a:t>
            </a:r>
            <a:r>
              <a:rPr lang="en-US" baseline="0" dirty="0" err="1" smtClean="0"/>
              <a:t>evac’d</a:t>
            </a:r>
            <a:endParaRPr lang="en-US" baseline="0" dirty="0" smtClean="0"/>
          </a:p>
          <a:p>
            <a:r>
              <a:rPr lang="en-US" baseline="0" dirty="0" smtClean="0"/>
              <a:t> - SEALS on the ground starting Saturday</a:t>
            </a:r>
          </a:p>
          <a:p>
            <a:r>
              <a:rPr lang="en-US" baseline="0" dirty="0" smtClean="0"/>
              <a:t> - Local drivers, sec personnel</a:t>
            </a:r>
          </a:p>
          <a:p>
            <a:r>
              <a:rPr lang="en-US" baseline="0" dirty="0" smtClean="0"/>
              <a:t> - Protected during curfew hours</a:t>
            </a:r>
          </a:p>
          <a:p>
            <a:r>
              <a:rPr lang="en-US" baseline="0" dirty="0" smtClean="0"/>
              <a:t> - Armed military escorts for convoys</a:t>
            </a:r>
          </a:p>
          <a:p>
            <a:r>
              <a:rPr lang="en-US" baseline="0" dirty="0" smtClean="0"/>
              <a:t> - Air, land, sea </a:t>
            </a:r>
            <a:r>
              <a:rPr lang="en-US" baseline="0" dirty="0" err="1" smtClean="0"/>
              <a:t>evac</a:t>
            </a:r>
            <a:r>
              <a:rPr lang="en-US" baseline="0" dirty="0" smtClean="0"/>
              <a:t> routes</a:t>
            </a:r>
          </a:p>
          <a:p>
            <a:r>
              <a:rPr lang="en-US" baseline="0" dirty="0" smtClean="0"/>
              <a:t> - All coordinated in BOC</a:t>
            </a:r>
          </a:p>
          <a:p>
            <a:r>
              <a:rPr lang="en-US" baseline="0" dirty="0" smtClean="0"/>
              <a:t> - </a:t>
            </a:r>
            <a:r>
              <a:rPr lang="en-US" baseline="0" dirty="0" err="1" smtClean="0"/>
              <a:t>Evacs</a:t>
            </a:r>
            <a:r>
              <a:rPr lang="en-US" baseline="0" dirty="0" smtClean="0"/>
              <a:t> Sat, Sun, Mon, Tues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0778D5-1130-4FBD-A0E5-15E880E9406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Travel Risk Management</a:t>
            </a:r>
            <a:r>
              <a:rPr lang="en-US" baseline="0" dirty="0" smtClean="0"/>
              <a:t> Maturity Model</a:t>
            </a:r>
          </a:p>
          <a:p>
            <a:endParaRPr lang="en-US" baseline="0" dirty="0" smtClean="0"/>
          </a:p>
          <a:p>
            <a:r>
              <a:rPr lang="en-US" baseline="0" dirty="0" smtClean="0"/>
              <a:t> - Built by GBTA and partners</a:t>
            </a:r>
          </a:p>
          <a:p>
            <a:r>
              <a:rPr lang="en-US" baseline="0" dirty="0" smtClean="0"/>
              <a:t> - Lets orgs assess where they are</a:t>
            </a:r>
          </a:p>
          <a:p>
            <a:r>
              <a:rPr lang="en-US" baseline="0" dirty="0" smtClean="0"/>
              <a:t> - Shows areas for improvement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ASK: Has anyone done this self test?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can send it to anyone interested.</a:t>
            </a:r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F87378-AF8C-4352-9465-2F091900710C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These KPAs drive the program, and each can be running at a different level.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Policy &amp; Procedures</a:t>
            </a:r>
            <a:r>
              <a:rPr lang="en-US" dirty="0" smtClean="0"/>
              <a:t>:  Continual Process,</a:t>
            </a:r>
            <a:r>
              <a:rPr lang="en-US" baseline="0" dirty="0" smtClean="0"/>
              <a:t> annual review, insurance, etc.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Training</a:t>
            </a:r>
            <a:r>
              <a:rPr lang="en-US" dirty="0" smtClean="0"/>
              <a:t>:  Training continual – for traveler,</a:t>
            </a:r>
            <a:r>
              <a:rPr lang="en-US" baseline="0" dirty="0" smtClean="0"/>
              <a:t> meeting attendee, crisis management team </a:t>
            </a:r>
            <a:r>
              <a:rPr lang="en-US" dirty="0" smtClean="0"/>
              <a:t>–drills / table tops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Risk Assessment</a:t>
            </a:r>
            <a:r>
              <a:rPr lang="en-US" dirty="0" smtClean="0"/>
              <a:t>:  I’m going  to Antarctic.  Is there a risk?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Disclosure</a:t>
            </a:r>
            <a:r>
              <a:rPr lang="en-US" dirty="0" smtClean="0"/>
              <a:t>:</a:t>
            </a:r>
            <a:r>
              <a:rPr lang="en-US" baseline="0" dirty="0" smtClean="0"/>
              <a:t> Have you told me about the risk? </a:t>
            </a:r>
            <a:r>
              <a:rPr lang="en-US" dirty="0" smtClean="0"/>
              <a:t> Do I know that it’s going to be really cold?</a:t>
            </a:r>
            <a:endParaRPr lang="en-US" baseline="0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baseline="0" dirty="0" smtClean="0"/>
              <a:t>Mitigation</a:t>
            </a:r>
            <a:r>
              <a:rPr lang="en-US" baseline="0" dirty="0" smtClean="0"/>
              <a:t>: Do I have </a:t>
            </a:r>
            <a:r>
              <a:rPr lang="en-US" dirty="0" smtClean="0"/>
              <a:t>appropriate clothing, food, shelter?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Risk Monitoring</a:t>
            </a:r>
            <a:r>
              <a:rPr lang="en-US" dirty="0" smtClean="0"/>
              <a:t>:  There is a storm coming.  Pull me out or</a:t>
            </a:r>
            <a:r>
              <a:rPr lang="en-US" baseline="0" dirty="0" smtClean="0"/>
              <a:t> keep me in?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1" baseline="0" dirty="0" smtClean="0"/>
              <a:t>Response</a:t>
            </a:r>
            <a:r>
              <a:rPr lang="en-US" baseline="0" dirty="0" smtClean="0"/>
              <a:t>:  What if you have to push the red button? </a:t>
            </a:r>
            <a:endParaRPr lang="en-US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Notification</a:t>
            </a:r>
            <a:r>
              <a:rPr lang="en-US" dirty="0" smtClean="0"/>
              <a:t>:  I know about some bad things.  Who do I tell and how?  What if the person I need to contact isn’t there?  Is there a backup?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Data Management</a:t>
            </a:r>
            <a:r>
              <a:rPr lang="en-US" dirty="0" smtClean="0"/>
              <a:t>:  Who</a:t>
            </a:r>
            <a:r>
              <a:rPr lang="en-US" baseline="0" dirty="0" smtClean="0"/>
              <a:t> has 100% data accuracy?  </a:t>
            </a:r>
            <a:r>
              <a:rPr lang="en-US" dirty="0" smtClean="0"/>
              <a:t>Contact information is often an issue.  Do you know where they are staying?  Do you know who they are visiting?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b="1" dirty="0" smtClean="0"/>
              <a:t>Communication</a:t>
            </a:r>
            <a:r>
              <a:rPr lang="en-US" dirty="0" smtClean="0"/>
              <a:t>:</a:t>
            </a:r>
            <a:r>
              <a:rPr lang="en-US" baseline="0" dirty="0" smtClean="0"/>
              <a:t> process to inform me, managers, crisis team, family, etc?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Every time something happens in the world (earthquake, storm, bombing) that is an opportunity for you, as a travel manager, to reinforce what should be done should that type of event occur.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43567-DA5F-440B-8DCF-BA41EDA52A4C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0760DD-CAE1-4EFE-8C5B-0F882C161F08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51204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Why do things fail?</a:t>
            </a:r>
          </a:p>
          <a:p>
            <a:r>
              <a:rPr lang="en-US" dirty="0" smtClean="0"/>
              <a:t>#10 – Co. doesn’t</a:t>
            </a:r>
            <a:r>
              <a:rPr lang="en-US" baseline="0" dirty="0" smtClean="0"/>
              <a:t> know what to do / don’t be reactive</a:t>
            </a:r>
          </a:p>
          <a:p>
            <a:r>
              <a:rPr lang="en-US" baseline="0" dirty="0" smtClean="0"/>
              <a:t>#9 – Out of date contacts / verify frequently</a:t>
            </a:r>
          </a:p>
          <a:p>
            <a:r>
              <a:rPr lang="en-US" baseline="0" dirty="0" smtClean="0"/>
              <a:t>#8 – Prim and backup not available / common problem – have multiple backups for 3 am on Sat morning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0760DD-CAE1-4EFE-8C5B-0F882C161F08}" type="slidenum">
              <a:rPr lang="en-US" sz="1200"/>
              <a:pPr algn="r"/>
              <a:t>15</a:t>
            </a:fld>
            <a:endParaRPr lang="en-US" sz="1200"/>
          </a:p>
        </p:txBody>
      </p:sp>
      <p:sp>
        <p:nvSpPr>
          <p:cNvPr id="51204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#7 – Reliance on cell (saw in Egypt) / need calling cards, use SMS, sat phones, sat tracking</a:t>
            </a:r>
          </a:p>
          <a:p>
            <a:r>
              <a:rPr lang="en-US" dirty="0" smtClean="0"/>
              <a:t>#6 – Response</a:t>
            </a:r>
            <a:r>
              <a:rPr lang="en-US" baseline="0" dirty="0" smtClean="0"/>
              <a:t> service not in loop / keep vendors involved in planning (we like it)</a:t>
            </a:r>
          </a:p>
          <a:p>
            <a:r>
              <a:rPr lang="en-US" baseline="0" dirty="0" smtClean="0"/>
              <a:t>#5 – No response service (who?)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0760DD-CAE1-4EFE-8C5B-0F882C161F08}" type="slidenum">
              <a:rPr lang="en-US" sz="1200"/>
              <a:pPr algn="r"/>
              <a:t>16</a:t>
            </a:fld>
            <a:endParaRPr lang="en-US" sz="1200"/>
          </a:p>
        </p:txBody>
      </p:sp>
      <p:sp>
        <p:nvSpPr>
          <p:cNvPr id="51204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#4 – Protocols not maintained</a:t>
            </a:r>
            <a:r>
              <a:rPr lang="en-US" baseline="0" dirty="0" smtClean="0"/>
              <a:t> / review annually</a:t>
            </a:r>
          </a:p>
          <a:p>
            <a:r>
              <a:rPr lang="en-US" baseline="0" dirty="0" smtClean="0"/>
              <a:t>#3 – Procedure too complex / keep it simple</a:t>
            </a:r>
          </a:p>
          <a:p>
            <a:r>
              <a:rPr lang="en-US" baseline="0" dirty="0" smtClean="0"/>
              <a:t>#2 – </a:t>
            </a:r>
            <a:r>
              <a:rPr lang="en-US" baseline="0" dirty="0" err="1" smtClean="0"/>
              <a:t>Inconsistant</a:t>
            </a:r>
            <a:r>
              <a:rPr lang="en-US" baseline="0" dirty="0" smtClean="0"/>
              <a:t> skill level (some want to be part, some have to be) / train, get consultants, drill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0760DD-CAE1-4EFE-8C5B-0F882C161F08}" type="slidenum">
              <a:rPr lang="en-US" sz="1200"/>
              <a:pPr algn="r"/>
              <a:t>17</a:t>
            </a:fld>
            <a:endParaRPr lang="en-US" sz="1200"/>
          </a:p>
        </p:txBody>
      </p:sp>
      <p:sp>
        <p:nvSpPr>
          <p:cNvPr id="51204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#1 – Cost sensitivities</a:t>
            </a:r>
            <a:r>
              <a:rPr lang="en-US" baseline="0" dirty="0" smtClean="0"/>
              <a:t> / run scenarios prior, make arrangements.  Response can be expensive, or can be no cost at all.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Travelers will be complacent and won’t be concerned</a:t>
            </a:r>
          </a:p>
          <a:p>
            <a:pPr eaLnBrk="1" hangingPunct="1"/>
            <a:r>
              <a:rPr lang="en-US" dirty="0" smtClean="0"/>
              <a:t>You shouldn’t be</a:t>
            </a:r>
          </a:p>
          <a:p>
            <a:pPr eaLnBrk="1" hangingPunct="1"/>
            <a:r>
              <a:rPr lang="en-US" dirty="0" smtClean="0"/>
              <a:t>last bastion of defense to make sure that bad things don’t happen!</a:t>
            </a:r>
          </a:p>
          <a:p>
            <a:pPr eaLnBrk="1" hangingPunct="1"/>
            <a:r>
              <a:rPr lang="en-US" dirty="0" smtClean="0"/>
              <a:t>Your target should be a Level 3 baseline program</a:t>
            </a:r>
          </a:p>
          <a:p>
            <a:pPr eaLnBrk="1" hangingPunct="1"/>
            <a:r>
              <a:rPr lang="en-US" dirty="0" smtClean="0"/>
              <a:t>If</a:t>
            </a:r>
            <a:r>
              <a:rPr lang="en-US" baseline="0" dirty="0" smtClean="0"/>
              <a:t> you’re sending them, you need to get them out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CF928A-E35D-43E9-A3EC-019DA762FEA0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79A80A-9551-42F4-A2E6-B3D9AC363B5B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71488" y="1804957"/>
            <a:ext cx="4927600" cy="822325"/>
          </a:xfrm>
        </p:spPr>
        <p:txBody>
          <a:bodyPr anchor="b">
            <a:spAutoFit/>
          </a:bodyPr>
          <a:lstStyle>
            <a:lvl1pPr>
              <a:spcBef>
                <a:spcPct val="45000"/>
              </a:spcBef>
              <a:spcAft>
                <a:spcPct val="30000"/>
              </a:spcAft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9082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71488" y="2785218"/>
            <a:ext cx="4043362" cy="796925"/>
          </a:xfrm>
        </p:spPr>
        <p:txBody>
          <a:bodyPr rIns="92075" bIns="46038"/>
          <a:lstStyle>
            <a:lvl1pPr>
              <a:spcBef>
                <a:spcPct val="0"/>
              </a:spcBef>
              <a:spcAft>
                <a:spcPct val="20000"/>
              </a:spcAft>
              <a:tabLst>
                <a:tab pos="1828800" algn="l"/>
              </a:tabLst>
              <a:defRPr sz="1800">
                <a:solidFill>
                  <a:srgbClr val="0023A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176338"/>
            <a:ext cx="4040187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6338"/>
            <a:ext cx="4040188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0988" y="361950"/>
            <a:ext cx="2057400" cy="5462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2975" cy="5462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1950"/>
            <a:ext cx="6956425" cy="774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5613" y="1176338"/>
            <a:ext cx="8232775" cy="46482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1950"/>
            <a:ext cx="6956425" cy="774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5613" y="1176338"/>
            <a:ext cx="8232775" cy="46482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2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471488" y="1804957"/>
            <a:ext cx="4927600" cy="822325"/>
          </a:xfrm>
        </p:spPr>
        <p:txBody>
          <a:bodyPr anchor="b">
            <a:spAutoFit/>
          </a:bodyPr>
          <a:lstStyle>
            <a:lvl1pPr>
              <a:spcBef>
                <a:spcPct val="45000"/>
              </a:spcBef>
              <a:spcAft>
                <a:spcPct val="30000"/>
              </a:spcAft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9082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71488" y="2785218"/>
            <a:ext cx="4043362" cy="796925"/>
          </a:xfrm>
        </p:spPr>
        <p:txBody>
          <a:bodyPr rIns="92075" bIns="46038"/>
          <a:lstStyle>
            <a:lvl1pPr>
              <a:spcBef>
                <a:spcPct val="0"/>
              </a:spcBef>
              <a:spcAft>
                <a:spcPct val="20000"/>
              </a:spcAft>
              <a:tabLst>
                <a:tab pos="1828800" algn="l"/>
              </a:tabLst>
              <a:defRPr sz="1800">
                <a:solidFill>
                  <a:srgbClr val="0023A0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667BC6"/>
                </a:solidFill>
              </a:rPr>
              <a:t>NBTA | May 24-26, 2010 | [Insert Presentation Title Here]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LOBE---gray.png"/>
          <p:cNvPicPr>
            <a:picLocks noChangeAspect="1"/>
          </p:cNvPicPr>
          <p:nvPr/>
        </p:nvPicPr>
        <p:blipFill>
          <a:blip r:embed="rId2" cstate="email">
            <a:alphaModFix amt="57000"/>
          </a:blip>
          <a:stretch>
            <a:fillRect/>
          </a:stretch>
        </p:blipFill>
        <p:spPr>
          <a:xfrm>
            <a:off x="899579" y="76197"/>
            <a:ext cx="7327900" cy="6705600"/>
          </a:xfrm>
          <a:prstGeom prst="rect">
            <a:avLst/>
          </a:prstGeom>
        </p:spPr>
      </p:pic>
      <p:pic>
        <p:nvPicPr>
          <p:cNvPr id="5" name="Picture 4" descr="GR_logo_white-sm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64467" y="2175934"/>
            <a:ext cx="2206625" cy="1465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990600"/>
          </a:xfrm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267200"/>
            <a:ext cx="77724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887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1576-7D63-4CDC-B3E0-1D029D4B4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409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D02DE-E031-48DB-956B-BAE2EF02A9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9839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05287-4883-4707-8CBD-1A0B5F59EF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5419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679C0-6C01-478E-8A93-DEF68CE3CBB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0225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E18B4-3398-48B7-86C0-E3F2717B6E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2558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4A6BF-660B-4CB8-92D8-7876836E32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4437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38067" cy="1162050"/>
          </a:xfrm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0867"/>
            <a:ext cx="5111750" cy="46952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C2EE8-E76B-48D6-9EB7-EEFBDF1EAD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232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00200" y="12954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84EFA-4652-485E-B4EC-1233C5CEA6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02477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A2412-C73C-49F0-AD2F-E4D463B39B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38799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0EC00-C7E4-4100-ADE4-F468F05B133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8637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LOBE---gray.png"/>
          <p:cNvPicPr>
            <a:picLocks noChangeAspect="1"/>
          </p:cNvPicPr>
          <p:nvPr/>
        </p:nvPicPr>
        <p:blipFill>
          <a:blip r:embed="rId2" cstate="email">
            <a:alphaModFix amt="57000"/>
          </a:blip>
          <a:stretch>
            <a:fillRect/>
          </a:stretch>
        </p:blipFill>
        <p:spPr>
          <a:xfrm>
            <a:off x="899579" y="76197"/>
            <a:ext cx="7327900" cy="6705600"/>
          </a:xfrm>
          <a:prstGeom prst="rect">
            <a:avLst/>
          </a:prstGeom>
        </p:spPr>
      </p:pic>
      <p:pic>
        <p:nvPicPr>
          <p:cNvPr id="5" name="Picture 4" descr="GR_logo_white-sm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64467" y="2175934"/>
            <a:ext cx="2206625" cy="1465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990600"/>
          </a:xfrm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267200"/>
            <a:ext cx="77724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028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1576-7D63-4CDC-B3E0-1D029D4B4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4834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D02DE-E031-48DB-956B-BAE2EF02A9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81250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05287-4883-4707-8CBD-1A0B5F59EF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030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679C0-6C01-478E-8A93-DEF68CE3CBB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50764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E18B4-3398-48B7-86C0-E3F2717B6E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68673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4A6BF-660B-4CB8-92D8-7876836E32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27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38067" cy="1162050"/>
          </a:xfrm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0867"/>
            <a:ext cx="5111750" cy="46952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C2EE8-E76B-48D6-9EB7-EEFBDF1EAD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82995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00200" y="12954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84EFA-4652-485E-B4EC-1233C5CEA6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4104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A2412-C73C-49F0-AD2F-E4D463B39B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11208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0EC00-C7E4-4100-ADE4-F468F05B133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891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7" name="Rectangle 5"/>
          <p:cNvSpPr>
            <a:spLocks noChangeArrowheads="1"/>
          </p:cNvSpPr>
          <p:nvPr/>
        </p:nvSpPr>
        <p:spPr bwMode="auto">
          <a:xfrm>
            <a:off x="8594725" y="6604000"/>
            <a:ext cx="161925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b">
            <a:spAutoFit/>
          </a:bodyPr>
          <a:lstStyle/>
          <a:p>
            <a:pPr algn="r" defTabSz="850900" eaLnBrk="0" hangingPunct="0">
              <a:lnSpc>
                <a:spcPct val="90000"/>
              </a:lnSpc>
              <a:spcBef>
                <a:spcPct val="45000"/>
              </a:spcBef>
              <a:spcAft>
                <a:spcPct val="30000"/>
              </a:spcAft>
              <a:defRPr/>
            </a:pPr>
            <a:fld id="{660F4B2C-7972-4000-935C-F328D1801ED6}" type="slidenum">
              <a:rPr lang="en-US" sz="800">
                <a:solidFill>
                  <a:schemeClr val="accent1"/>
                </a:solidFill>
              </a:rPr>
              <a:pPr algn="r" defTabSz="850900" eaLnBrk="0" hangingPunct="0">
                <a:lnSpc>
                  <a:spcPct val="90000"/>
                </a:lnSpc>
                <a:spcBef>
                  <a:spcPct val="45000"/>
                </a:spcBef>
                <a:spcAft>
                  <a:spcPct val="30000"/>
                </a:spcAft>
                <a:defRPr/>
              </a:pPr>
              <a:t>‹#›</a:t>
            </a:fld>
            <a:endParaRPr lang="en-US" sz="800">
              <a:solidFill>
                <a:schemeClr val="accent1"/>
              </a:solidFill>
            </a:endParaRPr>
          </a:p>
        </p:txBody>
      </p:sp>
      <p:sp>
        <p:nvSpPr>
          <p:cNvPr id="289802" name="Rectangle 10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619875"/>
            <a:ext cx="4056063" cy="238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1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61950"/>
            <a:ext cx="695642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5" name="Rectangle 16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5613" y="1176338"/>
            <a:ext cx="82327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smtClean="0"/>
              <a:t>First level</a:t>
            </a:r>
          </a:p>
          <a:p>
            <a:pPr lvl="2"/>
            <a:r>
              <a:rPr lang="en-US" smtClean="0"/>
              <a:t>Second level</a:t>
            </a:r>
          </a:p>
          <a:p>
            <a:pPr lvl="3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35000"/>
        </a:spcBef>
        <a:spcAft>
          <a:spcPct val="25000"/>
        </a:spcAft>
        <a:buClr>
          <a:schemeClr val="hlink"/>
        </a:buClr>
        <a:defRPr sz="22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230188" indent="-228600" algn="l" rtl="0" eaLnBrk="1" fontAlgn="base" hangingPunct="1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100000"/>
        <a:buFont typeface="Arial" charset="0"/>
        <a:buChar char="•"/>
        <a:defRPr sz="2200">
          <a:solidFill>
            <a:schemeClr val="tx2"/>
          </a:solidFill>
          <a:latin typeface="+mn-lt"/>
          <a:ea typeface="ＭＳ Ｐゴシック" charset="-128"/>
        </a:defRPr>
      </a:lvl2pPr>
      <a:lvl3pPr marL="628650" indent="-284163" algn="l" rtl="0" eaLnBrk="1" fontAlgn="base" hangingPunct="1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3pPr>
      <a:lvl4pPr marL="971550" indent="-228600" algn="l" rtl="0" eaLnBrk="1" fontAlgn="base" hangingPunct="1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100000"/>
        <a:buFont typeface="Arial" charset="0"/>
        <a:buChar char="•"/>
        <a:defRPr sz="2200">
          <a:solidFill>
            <a:schemeClr val="tx2"/>
          </a:solidFill>
          <a:latin typeface="+mn-lt"/>
          <a:ea typeface="ＭＳ Ｐゴシック" charset="-128"/>
        </a:defRPr>
      </a:lvl4pPr>
      <a:lvl5pPr marL="1376363" indent="-290513" algn="l" rtl="0" eaLnBrk="1" fontAlgn="base" hangingPunct="1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5pPr>
      <a:lvl6pPr marL="1833563" indent="-290513" algn="l" rtl="0" eaLnBrk="1" fontAlgn="base" hangingPunct="1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6pPr>
      <a:lvl7pPr marL="2290763" indent="-290513" algn="l" rtl="0" eaLnBrk="1" fontAlgn="base" hangingPunct="1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7pPr>
      <a:lvl8pPr marL="2747963" indent="-290513" algn="l" rtl="0" eaLnBrk="1" fontAlgn="base" hangingPunct="1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8pPr>
      <a:lvl9pPr marL="3205163" indent="-290513" algn="l" rtl="0" eaLnBrk="1" fontAlgn="base" hangingPunct="1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7" name="Rectangle 5"/>
          <p:cNvSpPr>
            <a:spLocks noChangeArrowheads="1"/>
          </p:cNvSpPr>
          <p:nvPr/>
        </p:nvSpPr>
        <p:spPr bwMode="auto">
          <a:xfrm>
            <a:off x="8594725" y="6604000"/>
            <a:ext cx="161925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288" tIns="18288" rIns="18288" bIns="18288" anchor="b">
            <a:spAutoFit/>
          </a:bodyPr>
          <a:lstStyle/>
          <a:p>
            <a:pPr algn="r" defTabSz="850900" eaLnBrk="0" hangingPunct="0">
              <a:lnSpc>
                <a:spcPct val="90000"/>
              </a:lnSpc>
              <a:spcBef>
                <a:spcPct val="45000"/>
              </a:spcBef>
              <a:spcAft>
                <a:spcPct val="30000"/>
              </a:spcAft>
              <a:defRPr/>
            </a:pPr>
            <a:fld id="{BC8A7F1E-E2F9-43E9-BC4D-26A295106FAC}" type="slidenum">
              <a:rPr lang="en-US" sz="800">
                <a:solidFill>
                  <a:srgbClr val="667BC6"/>
                </a:solidFill>
                <a:cs typeface="+mn-cs"/>
              </a:rPr>
              <a:pPr algn="r" defTabSz="850900" eaLnBrk="0" hangingPunct="0">
                <a:lnSpc>
                  <a:spcPct val="90000"/>
                </a:lnSpc>
                <a:spcBef>
                  <a:spcPct val="45000"/>
                </a:spcBef>
                <a:spcAft>
                  <a:spcPct val="30000"/>
                </a:spcAft>
                <a:defRPr/>
              </a:pPr>
              <a:t>‹#›</a:t>
            </a:fld>
            <a:endParaRPr lang="en-US" sz="800">
              <a:solidFill>
                <a:srgbClr val="667BC6"/>
              </a:solidFill>
              <a:cs typeface="+mn-cs"/>
            </a:endParaRPr>
          </a:p>
        </p:txBody>
      </p:sp>
      <p:sp>
        <p:nvSpPr>
          <p:cNvPr id="289802" name="Rectangle 10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619875"/>
            <a:ext cx="4056063" cy="238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srgbClr val="667BC6"/>
                </a:solidFill>
                <a:cs typeface="+mn-cs"/>
              </a:rPr>
              <a:t>NBTA | May 24-26, 2010 | [Insert Presentation Title Here]</a:t>
            </a:r>
          </a:p>
        </p:txBody>
      </p:sp>
      <p:sp>
        <p:nvSpPr>
          <p:cNvPr id="5124" name="Rectangle 15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61950"/>
            <a:ext cx="695642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5" name="Rectangle 16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5613" y="1176338"/>
            <a:ext cx="82327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smtClean="0"/>
              <a:t>First level</a:t>
            </a:r>
          </a:p>
          <a:p>
            <a:pPr lvl="2"/>
            <a:r>
              <a:rPr lang="en-US" smtClean="0"/>
              <a:t>Second level</a:t>
            </a:r>
          </a:p>
          <a:p>
            <a:pPr lvl="3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spd="med"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35000"/>
        </a:spcBef>
        <a:spcAft>
          <a:spcPct val="25000"/>
        </a:spcAft>
        <a:buClr>
          <a:schemeClr val="hlink"/>
        </a:buClr>
        <a:defRPr sz="22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230188" indent="-228600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100000"/>
        <a:buFont typeface="Arial" charset="0"/>
        <a:buChar char="•"/>
        <a:defRPr sz="2200">
          <a:solidFill>
            <a:schemeClr val="tx2"/>
          </a:solidFill>
          <a:latin typeface="+mn-lt"/>
          <a:ea typeface="ＭＳ Ｐゴシック" charset="-128"/>
        </a:defRPr>
      </a:lvl2pPr>
      <a:lvl3pPr marL="628650" indent="-28416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3pPr>
      <a:lvl4pPr marL="971550" indent="-228600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100000"/>
        <a:buFont typeface="Arial" charset="0"/>
        <a:buChar char="•"/>
        <a:defRPr sz="2200">
          <a:solidFill>
            <a:schemeClr val="tx2"/>
          </a:solidFill>
          <a:latin typeface="+mn-lt"/>
          <a:ea typeface="ＭＳ Ｐゴシック" charset="-128"/>
        </a:defRPr>
      </a:lvl4pPr>
      <a:lvl5pPr marL="1376363" indent="-29051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5pPr>
      <a:lvl6pPr marL="1833563" indent="-29051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6pPr>
      <a:lvl7pPr marL="2290763" indent="-29051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7pPr>
      <a:lvl8pPr marL="2747963" indent="-29051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8pPr>
      <a:lvl9pPr marL="3205163" indent="-290513" algn="l" rtl="0" eaLnBrk="0" fontAlgn="base" hangingPunct="0">
        <a:lnSpc>
          <a:spcPct val="95000"/>
        </a:lnSpc>
        <a:spcBef>
          <a:spcPct val="0"/>
        </a:spcBef>
        <a:spcAft>
          <a:spcPct val="30000"/>
        </a:spcAft>
        <a:buClr>
          <a:srgbClr val="FFA000"/>
        </a:buClr>
        <a:buSzPct val="90000"/>
        <a:buFont typeface="Arial" charset="0"/>
        <a:buChar char="–"/>
        <a:defRPr sz="2200">
          <a:solidFill>
            <a:schemeClr val="tx2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-banner-2.pn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0" y="16934"/>
            <a:ext cx="9144000" cy="1190625"/>
          </a:xfrm>
          <a:prstGeom prst="rect">
            <a:avLst/>
          </a:prstGeom>
          <a:ln>
            <a:noFill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219200"/>
            <a:ext cx="9144000" cy="5638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Times" pitchFamily="-112" charset="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019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solidFill>
                  <a:schemeClr val="bg1"/>
                </a:solidFill>
                <a:latin typeface="Helvetica" pitchFamily="-112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9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Helvetica" pitchFamily="-112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553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000000"/>
                </a:solidFill>
                <a:latin typeface="Frutiger LT Std 45 Light" pitchFamily="34" charset="0"/>
              </a:defRPr>
            </a:lvl1pPr>
          </a:lstStyle>
          <a:p>
            <a:pPr>
              <a:defRPr/>
            </a:pPr>
            <a:fld id="{62A25F7D-4C2E-46EF-8E81-C5A9C2D7BA0F}" type="slidenum">
              <a:rPr lang="en-US">
                <a:cs typeface="+mn-cs"/>
              </a:rPr>
              <a:pPr>
                <a:defRPr/>
              </a:pPr>
              <a:t>‹#›</a:t>
            </a:fld>
            <a:endParaRPr lang="en-US" dirty="0"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137583" y="6573720"/>
            <a:ext cx="1784350" cy="16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30844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/>
          <a:ea typeface="ＭＳ Ｐゴシック" pitchFamily="-110" charset="-128"/>
          <a:cs typeface="Trajan Pro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 pitchFamily="-110" charset="0"/>
          <a:ea typeface="ＭＳ Ｐゴシック" pitchFamily="-11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 pitchFamily="-110" charset="0"/>
          <a:ea typeface="ＭＳ Ｐゴシック" pitchFamily="-11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 pitchFamily="-110" charset="0"/>
          <a:ea typeface="ＭＳ Ｐゴシック" pitchFamily="-11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 pitchFamily="-110" charset="0"/>
          <a:ea typeface="ＭＳ Ｐゴシック" pitchFamily="-11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Sylfae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Sylfae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Sylfae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Sylfae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 b="0" i="0">
          <a:solidFill>
            <a:schemeClr val="bg1"/>
          </a:solidFill>
          <a:latin typeface="Frutiger LT Std 65 Bold"/>
          <a:ea typeface="ＭＳ Ｐゴシック" pitchFamily="-110" charset="-128"/>
          <a:cs typeface="Frutiger LT Std 65 Bold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600" b="0" i="0">
          <a:solidFill>
            <a:schemeClr val="bg1"/>
          </a:solidFill>
          <a:latin typeface="Frutiger LT Std 55 Roman"/>
          <a:ea typeface="Helvetica Neue Light" pitchFamily="-112" charset="0"/>
          <a:cs typeface="Frutiger LT Std 55 Roman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 b="0" i="0">
          <a:solidFill>
            <a:schemeClr val="bg1"/>
          </a:solidFill>
          <a:latin typeface="Frutiger LT Std 65 Bold"/>
          <a:ea typeface="Helvetica Neue" pitchFamily="-112" charset="0"/>
          <a:cs typeface="Frutiger LT Std 65 Bold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b="0" i="0">
          <a:solidFill>
            <a:schemeClr val="bg1"/>
          </a:solidFill>
          <a:latin typeface="Frutiger LT Std 55 Roman"/>
          <a:ea typeface="Helvetica Neue Light" pitchFamily="-112" charset="0"/>
          <a:cs typeface="Frutiger LT Std 55 Roman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0" i="0">
          <a:solidFill>
            <a:schemeClr val="bg1"/>
          </a:solidFill>
          <a:latin typeface="Frutiger LT Std 45 Light"/>
          <a:ea typeface="Helvetica Neue Light" pitchFamily="-112" charset="0"/>
          <a:cs typeface="Frutiger LT Std 45 Ligh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-banner-2.pn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0" y="16934"/>
            <a:ext cx="9144000" cy="1190625"/>
          </a:xfrm>
          <a:prstGeom prst="rect">
            <a:avLst/>
          </a:prstGeom>
          <a:ln>
            <a:noFill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219200"/>
            <a:ext cx="9144000" cy="5638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Times" pitchFamily="-112" charset="0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019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solidFill>
                  <a:schemeClr val="bg1"/>
                </a:solidFill>
                <a:latin typeface="Helvetica" pitchFamily="-112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9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Helvetica" pitchFamily="-112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553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000000"/>
                </a:solidFill>
                <a:latin typeface="Frutiger LT Std 45 Light" pitchFamily="34" charset="0"/>
              </a:defRPr>
            </a:lvl1pPr>
          </a:lstStyle>
          <a:p>
            <a:pPr>
              <a:defRPr/>
            </a:pPr>
            <a:fld id="{62A25F7D-4C2E-46EF-8E81-C5A9C2D7BA0F}" type="slidenum">
              <a:rPr lang="en-US">
                <a:cs typeface="+mn-cs"/>
              </a:rPr>
              <a:pPr>
                <a:defRPr/>
              </a:pPr>
              <a:t>‹#›</a:t>
            </a:fld>
            <a:endParaRPr lang="en-US" dirty="0"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137583" y="6573720"/>
            <a:ext cx="1784350" cy="16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8343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/>
          <a:ea typeface="ＭＳ Ｐゴシック" pitchFamily="-110" charset="-128"/>
          <a:cs typeface="Trajan Pro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 pitchFamily="-110" charset="0"/>
          <a:ea typeface="ＭＳ Ｐゴシック" pitchFamily="-11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 pitchFamily="-110" charset="0"/>
          <a:ea typeface="ＭＳ Ｐゴシック" pitchFamily="-11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 pitchFamily="-110" charset="0"/>
          <a:ea typeface="ＭＳ Ｐゴシック" pitchFamily="-11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Trajan Pro" pitchFamily="-110" charset="0"/>
          <a:ea typeface="ＭＳ Ｐゴシック" pitchFamily="-11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Sylfae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Sylfae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Sylfae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Sylfae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 b="0" i="0">
          <a:solidFill>
            <a:schemeClr val="bg1"/>
          </a:solidFill>
          <a:latin typeface="Frutiger LT Std 65 Bold"/>
          <a:ea typeface="ＭＳ Ｐゴシック" pitchFamily="-110" charset="-128"/>
          <a:cs typeface="Frutiger LT Std 65 Bold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600" b="0" i="0">
          <a:solidFill>
            <a:schemeClr val="bg1"/>
          </a:solidFill>
          <a:latin typeface="Frutiger LT Std 55 Roman"/>
          <a:ea typeface="Helvetica Neue Light" pitchFamily="-112" charset="0"/>
          <a:cs typeface="Frutiger LT Std 55 Roman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 b="0" i="0">
          <a:solidFill>
            <a:schemeClr val="bg1"/>
          </a:solidFill>
          <a:latin typeface="Frutiger LT Std 65 Bold"/>
          <a:ea typeface="Helvetica Neue" pitchFamily="-112" charset="0"/>
          <a:cs typeface="Frutiger LT Std 65 Bold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b="0" i="0">
          <a:solidFill>
            <a:schemeClr val="bg1"/>
          </a:solidFill>
          <a:latin typeface="Frutiger LT Std 55 Roman"/>
          <a:ea typeface="Helvetica Neue Light" pitchFamily="-112" charset="0"/>
          <a:cs typeface="Frutiger LT Std 55 Roman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b="0" i="0">
          <a:solidFill>
            <a:schemeClr val="bg1"/>
          </a:solidFill>
          <a:latin typeface="Frutiger LT Std 45 Light"/>
          <a:ea typeface="Helvetica Neue Light" pitchFamily="-112" charset="0"/>
          <a:cs typeface="Frutiger LT Std 45 Ligh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471487" y="1099096"/>
            <a:ext cx="5801721" cy="2077492"/>
          </a:xfrm>
        </p:spPr>
        <p:txBody>
          <a:bodyPr/>
          <a:lstStyle/>
          <a:p>
            <a:r>
              <a:rPr lang="en-US" dirty="0" smtClean="0"/>
              <a:t>Introduction to</a:t>
            </a:r>
            <a:br>
              <a:rPr lang="en-US" dirty="0" smtClean="0"/>
            </a:br>
            <a:r>
              <a:rPr lang="en-US" dirty="0" smtClean="0"/>
              <a:t>Travel Risk Management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Presented by GBTA’s</a:t>
            </a:r>
            <a:br>
              <a:rPr lang="en-US" sz="2000" dirty="0" smtClean="0"/>
            </a:br>
            <a:r>
              <a:rPr lang="en-US" sz="2000" dirty="0" smtClean="0"/>
              <a:t>Travel &amp; Meetings Risk Management Committee</a:t>
            </a:r>
            <a:endParaRPr lang="en-US" dirty="0" smtClean="0"/>
          </a:p>
        </p:txBody>
      </p:sp>
      <p:sp>
        <p:nvSpPr>
          <p:cNvPr id="6147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471488" y="3376613"/>
            <a:ext cx="4043362" cy="796925"/>
          </a:xfrm>
        </p:spPr>
        <p:txBody>
          <a:bodyPr/>
          <a:lstStyle/>
          <a:p>
            <a:pPr marL="0" indent="0">
              <a:spcAft>
                <a:spcPct val="0"/>
              </a:spcAft>
            </a:pPr>
            <a:r>
              <a:rPr lang="en-US" dirty="0" smtClean="0"/>
              <a:t>Joshua Rose</a:t>
            </a:r>
          </a:p>
          <a:p>
            <a:pPr marL="0" indent="0">
              <a:spcAft>
                <a:spcPct val="0"/>
              </a:spcAft>
            </a:pPr>
            <a:r>
              <a:rPr lang="en-US" dirty="0" smtClean="0"/>
              <a:t>Director, Strategic Accounts</a:t>
            </a:r>
          </a:p>
          <a:p>
            <a:pPr marL="0" indent="0">
              <a:spcAft>
                <a:spcPct val="0"/>
              </a:spcAft>
            </a:pPr>
            <a:r>
              <a:rPr lang="en-US" dirty="0" smtClean="0"/>
              <a:t>Global Rescue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30" descr="L:\Marketing\Graphics\Presentation\Presentation graphics\timeline\Timeline_2009_revised_may09.jpg"/>
          <p:cNvPicPr>
            <a:picLocks noChangeAspect="1" noChangeArrowheads="1"/>
          </p:cNvPicPr>
          <p:nvPr/>
        </p:nvPicPr>
        <p:blipFill>
          <a:blip r:embed="rId3" cstate="print"/>
          <a:srcRect l="3529" r="2077"/>
          <a:stretch>
            <a:fillRect/>
          </a:stretch>
        </p:blipFill>
        <p:spPr bwMode="auto">
          <a:xfrm>
            <a:off x="528084" y="1176670"/>
            <a:ext cx="81534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Introduction to risk management</a:t>
            </a:r>
          </a:p>
        </p:txBody>
      </p:sp>
      <p:grpSp>
        <p:nvGrpSpPr>
          <p:cNvPr id="3076" name="Group 14"/>
          <p:cNvGrpSpPr>
            <a:grpSpLocks/>
          </p:cNvGrpSpPr>
          <p:nvPr/>
        </p:nvGrpSpPr>
        <p:grpSpPr bwMode="auto">
          <a:xfrm>
            <a:off x="991518" y="1418897"/>
            <a:ext cx="7379972" cy="2223610"/>
            <a:chOff x="480" y="1128"/>
            <a:chExt cx="4636" cy="1224"/>
          </a:xfrm>
        </p:grpSpPr>
        <p:sp>
          <p:nvSpPr>
            <p:cNvPr id="3078" name="Line 6"/>
            <p:cNvSpPr>
              <a:spLocks noChangeShapeType="1"/>
            </p:cNvSpPr>
            <p:nvPr/>
          </p:nvSpPr>
          <p:spPr bwMode="auto">
            <a:xfrm flipV="1">
              <a:off x="480" y="2112"/>
              <a:ext cx="1440" cy="240"/>
            </a:xfrm>
            <a:prstGeom prst="line">
              <a:avLst/>
            </a:prstGeom>
            <a:noFill/>
            <a:ln w="889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" name="Line 7"/>
            <p:cNvSpPr>
              <a:spLocks noChangeShapeType="1"/>
            </p:cNvSpPr>
            <p:nvPr/>
          </p:nvSpPr>
          <p:spPr bwMode="auto">
            <a:xfrm flipV="1">
              <a:off x="1904" y="1972"/>
              <a:ext cx="144" cy="144"/>
            </a:xfrm>
            <a:prstGeom prst="line">
              <a:avLst/>
            </a:prstGeom>
            <a:noFill/>
            <a:ln w="889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" name="Line 8"/>
            <p:cNvSpPr>
              <a:spLocks noChangeShapeType="1"/>
            </p:cNvSpPr>
            <p:nvPr/>
          </p:nvSpPr>
          <p:spPr bwMode="auto">
            <a:xfrm flipV="1">
              <a:off x="2032" y="1640"/>
              <a:ext cx="1584" cy="336"/>
            </a:xfrm>
            <a:prstGeom prst="line">
              <a:avLst/>
            </a:prstGeom>
            <a:noFill/>
            <a:ln w="889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" name="Line 9"/>
            <p:cNvSpPr>
              <a:spLocks noChangeShapeType="1"/>
            </p:cNvSpPr>
            <p:nvPr/>
          </p:nvSpPr>
          <p:spPr bwMode="auto">
            <a:xfrm flipV="1">
              <a:off x="3594" y="1554"/>
              <a:ext cx="48" cy="96"/>
            </a:xfrm>
            <a:prstGeom prst="line">
              <a:avLst/>
            </a:prstGeom>
            <a:noFill/>
            <a:ln w="88900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" name="Line 10"/>
            <p:cNvSpPr>
              <a:spLocks noChangeShapeType="1"/>
            </p:cNvSpPr>
            <p:nvPr/>
          </p:nvSpPr>
          <p:spPr bwMode="auto">
            <a:xfrm flipV="1">
              <a:off x="3628" y="1128"/>
              <a:ext cx="1488" cy="438"/>
            </a:xfrm>
            <a:prstGeom prst="line">
              <a:avLst/>
            </a:prstGeom>
            <a:noFill/>
            <a:ln w="8890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7" name="Text Box 12"/>
          <p:cNvSpPr txBox="1">
            <a:spLocks noChangeArrowheads="1"/>
          </p:cNvSpPr>
          <p:nvPr/>
        </p:nvSpPr>
        <p:spPr bwMode="auto">
          <a:xfrm>
            <a:off x="616688" y="4018516"/>
            <a:ext cx="79850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dirty="0">
                <a:solidFill>
                  <a:schemeClr val="tx2"/>
                </a:solidFill>
              </a:rPr>
              <a:t>Since 911, organizations have had to deal with both </a:t>
            </a:r>
            <a:r>
              <a:rPr lang="en-US" dirty="0" smtClean="0">
                <a:solidFill>
                  <a:schemeClr val="tx2"/>
                </a:solidFill>
              </a:rPr>
              <a:t>the </a:t>
            </a:r>
            <a:r>
              <a:rPr lang="en-US" dirty="0">
                <a:solidFill>
                  <a:schemeClr val="tx2"/>
                </a:solidFill>
              </a:rPr>
              <a:t>perception and the reality that there are </a:t>
            </a:r>
            <a:r>
              <a:rPr lang="en-US" b="1" dirty="0">
                <a:solidFill>
                  <a:schemeClr val="tx2"/>
                </a:solidFill>
              </a:rPr>
              <a:t>increased </a:t>
            </a:r>
            <a:r>
              <a:rPr lang="en-US" b="1" dirty="0" smtClean="0">
                <a:solidFill>
                  <a:schemeClr val="tx2"/>
                </a:solidFill>
              </a:rPr>
              <a:t>risks </a:t>
            </a:r>
            <a:r>
              <a:rPr lang="en-US" b="1" dirty="0">
                <a:solidFill>
                  <a:schemeClr val="tx2"/>
                </a:solidFill>
              </a:rPr>
              <a:t>to their employees and business operations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around </a:t>
            </a:r>
            <a:r>
              <a:rPr lang="en-US" dirty="0">
                <a:solidFill>
                  <a:schemeClr val="tx2"/>
                </a:solidFill>
              </a:rPr>
              <a:t>the world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5"/>
          <p:cNvGraphicFramePr>
            <a:graphicFrameLocks/>
          </p:cNvGraphicFramePr>
          <p:nvPr/>
        </p:nvGraphicFramePr>
        <p:xfrm>
          <a:off x="0" y="843886"/>
          <a:ext cx="5072063" cy="5662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Reality check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922639" y="1648490"/>
            <a:ext cx="5221361" cy="27051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800" dirty="0" smtClean="0"/>
              <a:t>Dying in an airplane accident = 1 in 10.87 million </a:t>
            </a:r>
            <a:br>
              <a:rPr lang="en-US" sz="1800" dirty="0" smtClean="0"/>
            </a:br>
            <a:r>
              <a:rPr lang="en-US" sz="1800" dirty="0" smtClean="0"/>
              <a:t>(top 25 airlines)</a:t>
            </a:r>
            <a:r>
              <a:rPr lang="en-US" sz="1800" baseline="30000" dirty="0" smtClean="0"/>
              <a:t>1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Dying in a terrorist attack = 1 in 9.3 million</a:t>
            </a:r>
            <a:r>
              <a:rPr lang="en-US" sz="1800" baseline="30000" dirty="0" smtClean="0"/>
              <a:t>3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Dying by choking on food = 1 in 4,293</a:t>
            </a:r>
            <a:r>
              <a:rPr lang="en-US" sz="1800" baseline="30000" dirty="0" smtClean="0"/>
              <a:t>2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Dying from exposure to smoke or fire = 1 in 1,167</a:t>
            </a:r>
            <a:r>
              <a:rPr lang="en-US" sz="1800" baseline="30000" dirty="0" smtClean="0"/>
              <a:t>2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Dying by accidental drowning = 1 in 1,140</a:t>
            </a:r>
            <a:r>
              <a:rPr lang="en-US" sz="1800" baseline="30000" dirty="0" smtClean="0"/>
              <a:t>2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Dying in a motor vehicle accident = 1 in 84</a:t>
            </a:r>
            <a:r>
              <a:rPr lang="en-US" sz="1800" baseline="30000" dirty="0" smtClean="0"/>
              <a:t>2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862129" y="1141727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What are the odds?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0" y="6211888"/>
            <a:ext cx="5018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aseline="30000" dirty="0">
                <a:solidFill>
                  <a:schemeClr val="tx2"/>
                </a:solidFill>
              </a:rPr>
              <a:t>1</a:t>
            </a:r>
            <a:r>
              <a:rPr lang="en-US" sz="1200" dirty="0">
                <a:solidFill>
                  <a:schemeClr val="tx2"/>
                </a:solidFill>
              </a:rPr>
              <a:t> OAG Aviation &amp; PlaneCrashInfo.com accident database, 1985 - 2009 </a:t>
            </a:r>
          </a:p>
          <a:p>
            <a:r>
              <a:rPr lang="en-US" sz="1200" baseline="30000" dirty="0">
                <a:solidFill>
                  <a:schemeClr val="tx2"/>
                </a:solidFill>
              </a:rPr>
              <a:t>2</a:t>
            </a:r>
            <a:r>
              <a:rPr lang="en-US" sz="1200" dirty="0">
                <a:solidFill>
                  <a:schemeClr val="tx2"/>
                </a:solidFill>
              </a:rPr>
              <a:t> National Safety Council (2004) – lifetime risk</a:t>
            </a:r>
          </a:p>
          <a:p>
            <a:r>
              <a:rPr lang="en-US" sz="1200" baseline="30000" dirty="0">
                <a:solidFill>
                  <a:schemeClr val="tx2"/>
                </a:solidFill>
              </a:rPr>
              <a:t>3</a:t>
            </a:r>
            <a:r>
              <a:rPr lang="en-US" sz="1200" dirty="0">
                <a:solidFill>
                  <a:schemeClr val="tx2"/>
                </a:solidFill>
              </a:rPr>
              <a:t> National Safety Council – historical odds</a:t>
            </a:r>
          </a:p>
        </p:txBody>
      </p:sp>
    </p:spTree>
    <p:extLst>
      <p:ext uri="{BB962C8B-B14F-4D97-AF65-F5344CB8AC3E}">
        <p14:creationId xmlns:p14="http://schemas.microsoft.com/office/powerpoint/2010/main" xmlns="" val="1666398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5532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05BCE68-C853-4085-BC7E-E863510A27A0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88758"/>
            <a:ext cx="8153400" cy="553453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Medical risks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4572000" y="5029200"/>
            <a:ext cx="4076700" cy="609601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i="1" strike="noStrike" cap="none" normalizeH="0" baseline="0" dirty="0" smtClean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419100" y="2929411"/>
            <a:ext cx="8305800" cy="3048000"/>
          </a:xfrm>
          <a:prstGeom prst="rect">
            <a:avLst/>
          </a:prstGeom>
          <a:solidFill>
            <a:schemeClr val="bg1">
              <a:alpha val="1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sz="2400" b="1" i="0" strike="noStrike" baseline="0" dirty="0" smtClean="0">
                <a:ln>
                  <a:noFill/>
                </a:ln>
                <a:solidFill>
                  <a:srgbClr val="FFC000"/>
                </a:solidFill>
                <a:effectLst/>
                <a:uFill>
                  <a:solidFill>
                    <a:schemeClr val="bg1"/>
                  </a:solidFill>
                </a:uFill>
                <a:latin typeface="+mn-lt"/>
              </a:rPr>
              <a:t>Case Study:</a:t>
            </a:r>
            <a:r>
              <a:rPr kumimoji="0" lang="en-US" sz="2400" b="1" i="0" strike="noStrike" dirty="0" smtClean="0">
                <a:ln>
                  <a:noFill/>
                </a:ln>
                <a:solidFill>
                  <a:srgbClr val="FFC000"/>
                </a:solidFill>
                <a:effectLst/>
                <a:uFill>
                  <a:solidFill>
                    <a:schemeClr val="bg1"/>
                  </a:solidFill>
                </a:uFill>
                <a:latin typeface="+mn-lt"/>
              </a:rPr>
              <a:t>  </a:t>
            </a:r>
            <a:r>
              <a:rPr kumimoji="0" lang="en-US" sz="2400" b="1" strike="noStrike" dirty="0" smtClean="0">
                <a:ln>
                  <a:noFill/>
                </a:ln>
                <a:solidFill>
                  <a:srgbClr val="FFC000"/>
                </a:solidFill>
                <a:effectLst/>
                <a:uFill>
                  <a:solidFill>
                    <a:schemeClr val="bg1"/>
                  </a:solidFill>
                </a:uFill>
                <a:latin typeface="+mn-lt"/>
              </a:rPr>
              <a:t>Traveling Employee’s Preventable Death</a:t>
            </a:r>
            <a:endParaRPr lang="en-US" b="1" dirty="0" smtClean="0">
              <a:solidFill>
                <a:srgbClr val="FFC000"/>
              </a:solidFill>
              <a:uFill>
                <a:solidFill>
                  <a:schemeClr val="bg1"/>
                </a:solidFill>
              </a:uFill>
              <a:latin typeface="+mn-lt"/>
            </a:endParaRPr>
          </a:p>
          <a:p>
            <a:pPr marL="548640" indent="-182880" eaLnBrk="0" hangingPunct="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3399"/>
                </a:solidFill>
                <a:uFill>
                  <a:solidFill>
                    <a:schemeClr val="bg1"/>
                  </a:solidFill>
                </a:uFill>
                <a:latin typeface="+mn-lt"/>
              </a:rPr>
              <a:t>U.S. national in Saudi Arabia</a:t>
            </a:r>
          </a:p>
          <a:p>
            <a:pPr marL="548640" indent="-182880" eaLnBrk="0" hangingPunct="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</a:pPr>
            <a:r>
              <a:rPr kumimoji="0" lang="en-US" sz="1800" strike="noStrike" cap="none" normalizeH="0" baseline="0" dirty="0" smtClean="0">
                <a:ln>
                  <a:noFill/>
                </a:ln>
                <a:solidFill>
                  <a:srgbClr val="003399"/>
                </a:solidFill>
                <a:effectLst/>
                <a:uFill>
                  <a:solidFill>
                    <a:schemeClr val="bg1"/>
                  </a:solidFill>
                </a:uFill>
                <a:latin typeface="+mn-lt"/>
              </a:rPr>
              <a:t>Suffered</a:t>
            </a:r>
            <a:r>
              <a:rPr kumimoji="0" lang="en-US" sz="1800" strike="noStrike" cap="none" normalizeH="0" dirty="0" smtClean="0">
                <a:ln>
                  <a:noFill/>
                </a:ln>
                <a:solidFill>
                  <a:srgbClr val="003399"/>
                </a:solidFill>
                <a:effectLst/>
                <a:uFill>
                  <a:solidFill>
                    <a:schemeClr val="bg1"/>
                  </a:solidFill>
                </a:uFill>
                <a:latin typeface="+mn-lt"/>
              </a:rPr>
              <a:t> cardiac condition requiring surgery</a:t>
            </a:r>
          </a:p>
          <a:p>
            <a:pPr marL="548640" indent="-182880" eaLnBrk="0" hangingPunct="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</a:pPr>
            <a:r>
              <a:rPr lang="en-US" sz="1800" baseline="0" dirty="0" smtClean="0">
                <a:solidFill>
                  <a:srgbClr val="003399"/>
                </a:solidFill>
                <a:uFill>
                  <a:solidFill>
                    <a:schemeClr val="bg1"/>
                  </a:solidFill>
                </a:uFill>
                <a:latin typeface="+mn-lt"/>
              </a:rPr>
              <a:t>KSA </a:t>
            </a:r>
            <a:r>
              <a:rPr lang="en-US" sz="1800" dirty="0" smtClean="0">
                <a:solidFill>
                  <a:srgbClr val="003399"/>
                </a:solidFill>
                <a:uFill>
                  <a:solidFill>
                    <a:schemeClr val="bg1"/>
                  </a:solidFill>
                </a:uFill>
                <a:latin typeface="+mn-lt"/>
              </a:rPr>
              <a:t>hospital had never previously performed the procedure, p</a:t>
            </a:r>
            <a:r>
              <a:rPr kumimoji="0" lang="en-US" sz="1800" strike="noStrike" cap="none" normalizeH="0" baseline="0" dirty="0" smtClean="0">
                <a:ln>
                  <a:noFill/>
                </a:ln>
                <a:solidFill>
                  <a:srgbClr val="003399"/>
                </a:solidFill>
                <a:effectLst/>
                <a:uFill>
                  <a:solidFill>
                    <a:schemeClr val="bg1"/>
                  </a:solidFill>
                </a:uFill>
                <a:latin typeface="+mn-lt"/>
              </a:rPr>
              <a:t>atient died </a:t>
            </a:r>
          </a:p>
          <a:p>
            <a:pPr marL="548640" indent="-182880" eaLnBrk="0" hangingPunct="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3399"/>
                </a:solidFill>
                <a:uFill>
                  <a:solidFill>
                    <a:schemeClr val="bg1"/>
                  </a:solidFill>
                </a:uFill>
                <a:latin typeface="+mn-lt"/>
              </a:rPr>
              <a:t>Likely would have survived if procedure had been done in US</a:t>
            </a:r>
            <a:endParaRPr kumimoji="0" lang="en-US" sz="1800" strike="noStrike" cap="none" normalizeH="0" baseline="0" dirty="0" smtClean="0">
              <a:ln>
                <a:noFill/>
              </a:ln>
              <a:solidFill>
                <a:srgbClr val="003399"/>
              </a:solidFill>
              <a:effectLst/>
              <a:uFill>
                <a:solidFill>
                  <a:schemeClr val="bg1"/>
                </a:solidFill>
              </a:uFill>
              <a:latin typeface="+mn-lt"/>
            </a:endParaRPr>
          </a:p>
          <a:p>
            <a:pPr marL="548640" indent="-182880" eaLnBrk="0" hangingPunct="0"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3399"/>
                </a:solidFill>
                <a:uFill>
                  <a:solidFill>
                    <a:schemeClr val="bg1"/>
                  </a:solidFill>
                </a:uFill>
                <a:latin typeface="+mn-lt"/>
              </a:rPr>
              <a:t>Result: </a:t>
            </a:r>
            <a:r>
              <a:rPr lang="en-US" sz="2400" b="1" i="1" dirty="0" smtClean="0">
                <a:solidFill>
                  <a:srgbClr val="FFC000"/>
                </a:solidFill>
                <a:uFill>
                  <a:solidFill>
                    <a:schemeClr val="bg1"/>
                  </a:solidFill>
                </a:uFill>
                <a:latin typeface="+mn-lt"/>
              </a:rPr>
              <a:t>Millions of dollars in liability for employer</a:t>
            </a:r>
            <a:endParaRPr kumimoji="0" lang="en-US" sz="2400" b="1" i="1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uFill>
                <a:solidFill>
                  <a:schemeClr val="bg1"/>
                </a:solidFill>
              </a:u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9768" y="1006642"/>
            <a:ext cx="784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3399"/>
                </a:solidFill>
                <a:latin typeface="+mn-lt"/>
              </a:rPr>
              <a:t>65% of travelers will report a medical problem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3399"/>
                </a:solidFill>
                <a:latin typeface="+mn-lt"/>
              </a:rPr>
              <a:t>8% will seek care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3399"/>
                </a:solidFill>
                <a:latin typeface="+mn-lt"/>
              </a:rPr>
              <a:t>Lack of medical standards internationally</a:t>
            </a:r>
          </a:p>
        </p:txBody>
      </p:sp>
    </p:spTree>
    <p:extLst>
      <p:ext uri="{BB962C8B-B14F-4D97-AF65-F5344CB8AC3E}">
        <p14:creationId xmlns:p14="http://schemas.microsoft.com/office/powerpoint/2010/main" xmlns="" val="6115278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Why should travel managers care?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126067" y="1718733"/>
            <a:ext cx="7086600" cy="21336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/>
              <a:t>Organizational responsibility</a:t>
            </a: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/>
              <a:t>Legal statutes, past court decisions, workers’ compensation regulations, corporate social responsibility</a:t>
            </a: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Obligation to provide a safe work environment</a:t>
            </a: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Extending to travel  - </a:t>
            </a:r>
            <a:r>
              <a:rPr lang="en-US" sz="2400" i="1" dirty="0" smtClean="0">
                <a:solidFill>
                  <a:srgbClr val="FFC000"/>
                </a:solidFill>
              </a:rPr>
              <a:t>“If you’re sending them, you’re responsible for getting them back home”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65655" y="939800"/>
            <a:ext cx="30091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schemeClr val="tx2"/>
                </a:solidFill>
              </a:rPr>
              <a:t>Defining duty of care</a:t>
            </a:r>
            <a:endParaRPr lang="en-US" sz="24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Defining travel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65655" y="939800"/>
            <a:ext cx="8151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Any time an employee leaves the office on official business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black">
          <a:xfrm>
            <a:off x="457200" y="180071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mtClean="0"/>
              <a:t>Risk types</a:t>
            </a:r>
            <a:endParaRPr lang="en-US" dirty="0" smtClean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1176867" y="2642622"/>
            <a:ext cx="5410200" cy="3154362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Risk to personnel</a:t>
            </a: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Risk to operations / productivity</a:t>
            </a: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Risk to data / equipment</a:t>
            </a: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Financial / legal risk</a:t>
            </a: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Risk to reputation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6" grpId="0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4290"/>
            <a:ext cx="86868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Cross-functional support critical to success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244366" y="804041"/>
          <a:ext cx="8655269" cy="2254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083" y="2879837"/>
            <a:ext cx="170267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Global data consolidation and reporting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Compliance monitoring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Pre-trip training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Pushed alerts</a:t>
            </a:r>
            <a:endParaRPr lang="en-US" sz="16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3906" y="2879837"/>
            <a:ext cx="1702676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Standards of care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Auditable systems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Risk disclosure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Lower liability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Policy and procedures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Corporate insurance programs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20661" y="2879837"/>
            <a:ext cx="1702676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Risk assessment and predictive intelligence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Incident notification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Crisis and evacuation plans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Coordinated response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54870" y="2879837"/>
            <a:ext cx="18445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Pre-trip health planning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Immunizations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Medical assistance and evacuation for international travelers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99433" y="2864072"/>
            <a:ext cx="1907631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Plan development and implementation</a:t>
            </a:r>
          </a:p>
          <a:p>
            <a:pPr marL="182880" indent="-18288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2"/>
                </a:solidFill>
              </a:rPr>
              <a:t>Monitor assets at risk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0"/>
          <p:cNvGrpSpPr>
            <a:grpSpLocks/>
          </p:cNvGrpSpPr>
          <p:nvPr/>
        </p:nvGrpSpPr>
        <p:grpSpPr bwMode="auto">
          <a:xfrm>
            <a:off x="1333500" y="1494367"/>
            <a:ext cx="6477000" cy="3771900"/>
            <a:chOff x="768" y="1152"/>
            <a:chExt cx="4080" cy="2376"/>
          </a:xfrm>
        </p:grpSpPr>
        <p:pic>
          <p:nvPicPr>
            <p:cNvPr id="7173" name="Picture 1027" descr="mitigation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8" y="1152"/>
              <a:ext cx="4080" cy="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174" name="Group 9"/>
            <p:cNvGrpSpPr>
              <a:grpSpLocks/>
            </p:cNvGrpSpPr>
            <p:nvPr/>
          </p:nvGrpSpPr>
          <p:grpSpPr bwMode="auto">
            <a:xfrm>
              <a:off x="1392" y="2928"/>
              <a:ext cx="1296" cy="576"/>
              <a:chOff x="384" y="2736"/>
              <a:chExt cx="1296" cy="576"/>
            </a:xfrm>
          </p:grpSpPr>
          <p:sp>
            <p:nvSpPr>
              <p:cNvPr id="7175" name="Rectangle 1029"/>
              <p:cNvSpPr>
                <a:spLocks noChangeArrowheads="1"/>
              </p:cNvSpPr>
              <p:nvPr/>
            </p:nvSpPr>
            <p:spPr bwMode="auto">
              <a:xfrm>
                <a:off x="432" y="2736"/>
                <a:ext cx="1200" cy="576"/>
              </a:xfrm>
              <a:prstGeom prst="rect">
                <a:avLst/>
              </a:prstGeom>
              <a:solidFill>
                <a:srgbClr val="426A8C"/>
              </a:solidFill>
              <a:ln w="254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endParaRPr lang="en-US" sz="2400">
                  <a:solidFill>
                    <a:srgbClr val="426A8C"/>
                  </a:solidFill>
                </a:endParaRPr>
              </a:p>
            </p:txBody>
          </p:sp>
          <p:sp>
            <p:nvSpPr>
              <p:cNvPr id="7176" name="Text Box 1030"/>
              <p:cNvSpPr txBox="1">
                <a:spLocks noChangeArrowheads="1"/>
              </p:cNvSpPr>
              <p:nvPr/>
            </p:nvSpPr>
            <p:spPr bwMode="auto">
              <a:xfrm>
                <a:off x="384" y="2928"/>
                <a:ext cx="129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 b="1" dirty="0" smtClean="0">
                    <a:solidFill>
                      <a:schemeClr val="bg1"/>
                    </a:solidFill>
                  </a:rPr>
                  <a:t>“Optimal response”</a:t>
                </a:r>
                <a:endParaRPr lang="en-US" sz="14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Your organization needs a plan for travel risk</a:t>
            </a:r>
          </a:p>
        </p:txBody>
      </p:sp>
      <p:sp>
        <p:nvSpPr>
          <p:cNvPr id="7172" name="Text Box 11"/>
          <p:cNvSpPr txBox="1">
            <a:spLocks noChangeArrowheads="1"/>
          </p:cNvSpPr>
          <p:nvPr/>
        </p:nvSpPr>
        <p:spPr bwMode="auto">
          <a:xfrm>
            <a:off x="434446" y="866775"/>
            <a:ext cx="56446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i="1" dirty="0" smtClean="0">
                <a:solidFill>
                  <a:schemeClr val="tx2"/>
                </a:solidFill>
              </a:rPr>
              <a:t>Reduced </a:t>
            </a:r>
            <a:r>
              <a:rPr lang="en-US" sz="2400" i="1" dirty="0">
                <a:solidFill>
                  <a:schemeClr val="tx2"/>
                </a:solidFill>
              </a:rPr>
              <a:t>risk &amp; </a:t>
            </a:r>
            <a:r>
              <a:rPr lang="en-US" sz="2400" i="1" dirty="0" smtClean="0">
                <a:solidFill>
                  <a:schemeClr val="tx2"/>
                </a:solidFill>
              </a:rPr>
              <a:t>cost = </a:t>
            </a:r>
            <a:r>
              <a:rPr lang="en-US" sz="2400" i="1" dirty="0">
                <a:solidFill>
                  <a:schemeClr val="tx2"/>
                </a:solidFill>
              </a:rPr>
              <a:t>competitiveness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4582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Organizational travel risk management:</a:t>
            </a:r>
          </a:p>
        </p:txBody>
      </p:sp>
      <p:grpSp>
        <p:nvGrpSpPr>
          <p:cNvPr id="9219" name="Group 5"/>
          <p:cNvGrpSpPr>
            <a:grpSpLocks/>
          </p:cNvGrpSpPr>
          <p:nvPr/>
        </p:nvGrpSpPr>
        <p:grpSpPr bwMode="auto">
          <a:xfrm>
            <a:off x="1456267" y="1906588"/>
            <a:ext cx="6527800" cy="2513012"/>
            <a:chOff x="832" y="2011"/>
            <a:chExt cx="4112" cy="1583"/>
          </a:xfrm>
        </p:grpSpPr>
        <p:sp>
          <p:nvSpPr>
            <p:cNvPr id="9220" name="AutoShape 6"/>
            <p:cNvSpPr>
              <a:spLocks noChangeArrowheads="1"/>
            </p:cNvSpPr>
            <p:nvPr/>
          </p:nvSpPr>
          <p:spPr bwMode="auto">
            <a:xfrm flipH="1">
              <a:off x="3815" y="2177"/>
              <a:ext cx="662" cy="4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1 w 21600"/>
                <a:gd name="T13" fmla="*/ 2908 h 21600"/>
                <a:gd name="T14" fmla="*/ 18239 w 21600"/>
                <a:gd name="T15" fmla="*/ 924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84C28D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84C28D"/>
              </a:extrusionClr>
            </a:sp3d>
          </p:spPr>
          <p:txBody>
            <a:bodyPr wrap="none" tIns="0" bIns="0" anchor="ctr">
              <a:flatTx/>
            </a:bodyPr>
            <a:lstStyle/>
            <a:p>
              <a:endParaRPr lang="en-US"/>
            </a:p>
          </p:txBody>
        </p:sp>
        <p:sp>
          <p:nvSpPr>
            <p:cNvPr id="9221" name="AutoShape 7"/>
            <p:cNvSpPr>
              <a:spLocks noChangeAspect="1" noChangeArrowheads="1"/>
            </p:cNvSpPr>
            <p:nvPr/>
          </p:nvSpPr>
          <p:spPr bwMode="auto">
            <a:xfrm rot="-5400000">
              <a:off x="2231" y="1932"/>
              <a:ext cx="257" cy="305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5E7D9C"/>
                </a:gs>
                <a:gs pos="100000">
                  <a:srgbClr val="698DB2">
                    <a:alpha val="89998"/>
                  </a:srgbClr>
                </a:gs>
              </a:gsLst>
              <a:lin ang="5400000" scaled="1"/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5E7D9C"/>
              </a:extrusionClr>
            </a:sp3d>
          </p:spPr>
          <p:txBody>
            <a:bodyPr vert="eaVert" lIns="182880" tIns="0" rIns="182880" bIns="0" anchor="ctr">
              <a:flatTx/>
            </a:bodyPr>
            <a:lstStyle/>
            <a:p>
              <a:pPr algn="ctr" eaLnBrk="0" hangingPunct="0"/>
              <a:r>
                <a:rPr lang="en-US" sz="1800" b="1">
                  <a:solidFill>
                    <a:srgbClr val="EEEEEE"/>
                  </a:solidFill>
                </a:rPr>
                <a:t>Proactive</a:t>
              </a:r>
            </a:p>
          </p:txBody>
        </p:sp>
        <p:sp>
          <p:nvSpPr>
            <p:cNvPr id="9222" name="AutoShape 8"/>
            <p:cNvSpPr>
              <a:spLocks noChangeAspect="1" noChangeArrowheads="1"/>
            </p:cNvSpPr>
            <p:nvPr/>
          </p:nvSpPr>
          <p:spPr bwMode="auto">
            <a:xfrm>
              <a:off x="832" y="2668"/>
              <a:ext cx="1004" cy="601"/>
            </a:xfrm>
            <a:prstGeom prst="roundRect">
              <a:avLst>
                <a:gd name="adj" fmla="val 16667"/>
              </a:avLst>
            </a:prstGeom>
            <a:solidFill>
              <a:srgbClr val="84C28D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84C28D"/>
              </a:extrusionClr>
            </a:sp3d>
          </p:spPr>
          <p:txBody>
            <a:bodyPr lIns="182880" tIns="0" rIns="182880" bIns="0" anchor="ctr">
              <a:flatTx/>
            </a:bodyPr>
            <a:lstStyle/>
            <a:p>
              <a:pPr algn="ctr" eaLnBrk="0" hangingPunct="0"/>
              <a:endParaRPr lang="en-US" sz="2200" b="1">
                <a:solidFill>
                  <a:srgbClr val="EEEEEE"/>
                </a:solidFill>
              </a:endParaRPr>
            </a:p>
            <a:p>
              <a:pPr algn="ctr" eaLnBrk="0" hangingPunct="0"/>
              <a:r>
                <a:rPr lang="en-US" sz="1800" b="1">
                  <a:solidFill>
                    <a:srgbClr val="EEEEEE"/>
                  </a:solidFill>
                </a:rPr>
                <a:t>Planning</a:t>
              </a:r>
            </a:p>
            <a:p>
              <a:pPr eaLnBrk="0" hangingPunct="0"/>
              <a:endParaRPr lang="en-US" sz="1800">
                <a:solidFill>
                  <a:srgbClr val="EEEEEE"/>
                </a:solidFill>
              </a:endParaRPr>
            </a:p>
          </p:txBody>
        </p:sp>
        <p:sp>
          <p:nvSpPr>
            <p:cNvPr id="9223" name="AutoShape 9"/>
            <p:cNvSpPr>
              <a:spLocks noChangeAspect="1" noChangeArrowheads="1"/>
            </p:cNvSpPr>
            <p:nvPr/>
          </p:nvSpPr>
          <p:spPr bwMode="auto">
            <a:xfrm>
              <a:off x="3913" y="3336"/>
              <a:ext cx="1031" cy="25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01B1B"/>
                </a:gs>
                <a:gs pos="100000">
                  <a:srgbClr val="DD393E"/>
                </a:gs>
              </a:gsLst>
              <a:lin ang="5400000" scaled="1"/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C01B1B"/>
              </a:extrusionClr>
            </a:sp3d>
          </p:spPr>
          <p:txBody>
            <a:bodyPr lIns="182880" tIns="0" rIns="182880" bIns="0" anchor="ctr">
              <a:flatTx/>
            </a:bodyPr>
            <a:lstStyle/>
            <a:p>
              <a:pPr algn="ctr" eaLnBrk="0" hangingPunct="0"/>
              <a:r>
                <a:rPr lang="en-US" sz="1800" b="1">
                  <a:solidFill>
                    <a:srgbClr val="EEEEEE"/>
                  </a:solidFill>
                </a:rPr>
                <a:t>Reactive</a:t>
              </a:r>
            </a:p>
          </p:txBody>
        </p:sp>
        <p:sp>
          <p:nvSpPr>
            <p:cNvPr id="9224" name="AutoShape 10"/>
            <p:cNvSpPr>
              <a:spLocks noChangeAspect="1" noChangeArrowheads="1"/>
            </p:cNvSpPr>
            <p:nvPr/>
          </p:nvSpPr>
          <p:spPr bwMode="auto">
            <a:xfrm>
              <a:off x="1861" y="2668"/>
              <a:ext cx="1003" cy="601"/>
            </a:xfrm>
            <a:prstGeom prst="roundRect">
              <a:avLst>
                <a:gd name="adj" fmla="val 16667"/>
              </a:avLst>
            </a:prstGeom>
            <a:solidFill>
              <a:srgbClr val="84C28D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84C28D"/>
              </a:extrusionClr>
            </a:sp3d>
          </p:spPr>
          <p:txBody>
            <a:bodyPr lIns="182880" tIns="0" rIns="182880" bIns="0" anchor="ctr">
              <a:flatTx/>
            </a:bodyPr>
            <a:lstStyle/>
            <a:p>
              <a:pPr algn="ctr" eaLnBrk="0" hangingPunct="0"/>
              <a:endParaRPr lang="en-US" sz="2200" b="1">
                <a:solidFill>
                  <a:srgbClr val="EEEEEE"/>
                </a:solidFill>
              </a:endParaRPr>
            </a:p>
            <a:p>
              <a:pPr algn="ctr" eaLnBrk="0" hangingPunct="0"/>
              <a:r>
                <a:rPr lang="en-US" sz="1800" b="1">
                  <a:solidFill>
                    <a:srgbClr val="EEEEEE"/>
                  </a:solidFill>
                </a:rPr>
                <a:t>Training</a:t>
              </a:r>
            </a:p>
            <a:p>
              <a:pPr eaLnBrk="0" hangingPunct="0"/>
              <a:endParaRPr lang="en-US" sz="1800">
                <a:solidFill>
                  <a:srgbClr val="EEEEEE"/>
                </a:solidFill>
              </a:endParaRPr>
            </a:p>
          </p:txBody>
        </p:sp>
        <p:sp>
          <p:nvSpPr>
            <p:cNvPr id="9225" name="AutoShape 11"/>
            <p:cNvSpPr>
              <a:spLocks noChangeAspect="1" noChangeArrowheads="1"/>
            </p:cNvSpPr>
            <p:nvPr/>
          </p:nvSpPr>
          <p:spPr bwMode="auto">
            <a:xfrm>
              <a:off x="3919" y="2668"/>
              <a:ext cx="994" cy="58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01B1B"/>
                </a:gs>
                <a:gs pos="100000">
                  <a:srgbClr val="DD393E"/>
                </a:gs>
              </a:gsLst>
              <a:lin ang="5400000" scaled="1"/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C01B1B"/>
              </a:extrusionClr>
            </a:sp3d>
          </p:spPr>
          <p:txBody>
            <a:bodyPr lIns="182880" tIns="0" rIns="182880" bIns="0" anchor="ctr">
              <a:flatTx/>
            </a:bodyPr>
            <a:lstStyle/>
            <a:p>
              <a:pPr algn="ctr" eaLnBrk="0" hangingPunct="0"/>
              <a:r>
                <a:rPr lang="en-US" sz="1800" b="1">
                  <a:solidFill>
                    <a:srgbClr val="EEEEEE"/>
                  </a:solidFill>
                </a:rPr>
                <a:t>Incident </a:t>
              </a:r>
            </a:p>
            <a:p>
              <a:pPr algn="ctr" eaLnBrk="0" hangingPunct="0"/>
              <a:r>
                <a:rPr lang="en-US" sz="1800" b="1">
                  <a:solidFill>
                    <a:srgbClr val="EEEEEE"/>
                  </a:solidFill>
                </a:rPr>
                <a:t>Response</a:t>
              </a:r>
            </a:p>
          </p:txBody>
        </p:sp>
        <p:sp>
          <p:nvSpPr>
            <p:cNvPr id="9226" name="AutoShape 12"/>
            <p:cNvSpPr>
              <a:spLocks noChangeAspect="1" noChangeArrowheads="1"/>
            </p:cNvSpPr>
            <p:nvPr/>
          </p:nvSpPr>
          <p:spPr bwMode="auto">
            <a:xfrm>
              <a:off x="2890" y="2652"/>
              <a:ext cx="1003" cy="601"/>
            </a:xfrm>
            <a:prstGeom prst="roundRect">
              <a:avLst>
                <a:gd name="adj" fmla="val 16667"/>
              </a:avLst>
            </a:prstGeom>
            <a:solidFill>
              <a:srgbClr val="84C28D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84C28D"/>
              </a:extrusionClr>
            </a:sp3d>
          </p:spPr>
          <p:txBody>
            <a:bodyPr lIns="182880" tIns="0" rIns="182880" bIns="0" anchor="ctr">
              <a:flatTx/>
            </a:bodyPr>
            <a:lstStyle/>
            <a:p>
              <a:pPr algn="ctr" eaLnBrk="0" hangingPunct="0"/>
              <a:endParaRPr lang="en-US" sz="2200" b="1">
                <a:solidFill>
                  <a:srgbClr val="EEEEEE"/>
                </a:solidFill>
              </a:endParaRPr>
            </a:p>
            <a:p>
              <a:pPr algn="ctr" eaLnBrk="0" hangingPunct="0"/>
              <a:r>
                <a:rPr lang="en-US" sz="1700" b="1">
                  <a:solidFill>
                    <a:srgbClr val="EEEEEE"/>
                  </a:solidFill>
                </a:rPr>
                <a:t>24x7</a:t>
              </a:r>
            </a:p>
            <a:p>
              <a:pPr algn="ctr" eaLnBrk="0" hangingPunct="0"/>
              <a:r>
                <a:rPr lang="en-US" sz="1700" b="1">
                  <a:solidFill>
                    <a:srgbClr val="EEEEEE"/>
                  </a:solidFill>
                </a:rPr>
                <a:t>Monitoring</a:t>
              </a:r>
            </a:p>
            <a:p>
              <a:pPr eaLnBrk="0" hangingPunct="0"/>
              <a:endParaRPr lang="en-US" sz="1700">
                <a:solidFill>
                  <a:srgbClr val="EEEEEE"/>
                </a:solidFill>
              </a:endParaRPr>
            </a:p>
          </p:txBody>
        </p:sp>
        <p:sp>
          <p:nvSpPr>
            <p:cNvPr id="9227" name="AutoShape 13"/>
            <p:cNvSpPr>
              <a:spLocks noChangeArrowheads="1"/>
            </p:cNvSpPr>
            <p:nvPr/>
          </p:nvSpPr>
          <p:spPr bwMode="auto">
            <a:xfrm>
              <a:off x="1805" y="2011"/>
              <a:ext cx="1915" cy="515"/>
            </a:xfrm>
            <a:prstGeom prst="leftArrow">
              <a:avLst>
                <a:gd name="adj1" fmla="val 50000"/>
                <a:gd name="adj2" fmla="val 92961"/>
              </a:avLst>
            </a:prstGeom>
            <a:solidFill>
              <a:srgbClr val="84C28D"/>
            </a:solidFill>
            <a:ln w="9525">
              <a:miter lim="800000"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84C28D"/>
              </a:extrusionClr>
            </a:sp3d>
          </p:spPr>
          <p:txBody>
            <a:bodyPr wrap="none" tIns="0" bIns="182880" anchor="ctr">
              <a:flatTx/>
            </a:bodyPr>
            <a:lstStyle/>
            <a:p>
              <a:pPr algn="ctr" eaLnBrk="0" hangingPunct="0">
                <a:lnSpc>
                  <a:spcPct val="70000"/>
                </a:lnSpc>
                <a:buClr>
                  <a:srgbClr val="009999"/>
                </a:buClr>
                <a:buSzPct val="80000"/>
                <a:buFont typeface="Webdings" pitchFamily="18" charset="2"/>
                <a:buNone/>
              </a:pPr>
              <a:r>
                <a:rPr lang="en-US" sz="2400" b="1" baseline="-25000">
                  <a:solidFill>
                    <a:schemeClr val="bg1"/>
                  </a:solidFill>
                </a:rPr>
                <a:t>Feedback</a:t>
              </a:r>
            </a:p>
          </p:txBody>
        </p:sp>
        <p:sp>
          <p:nvSpPr>
            <p:cNvPr id="9228" name="AutoShape 14"/>
            <p:cNvSpPr>
              <a:spLocks noChangeArrowheads="1"/>
            </p:cNvSpPr>
            <p:nvPr/>
          </p:nvSpPr>
          <p:spPr bwMode="auto">
            <a:xfrm rot="16099588" flipH="1">
              <a:off x="1211" y="2096"/>
              <a:ext cx="421" cy="5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16 w 21600"/>
                <a:gd name="T13" fmla="*/ 2922 h 21600"/>
                <a:gd name="T14" fmla="*/ 18214 w 21600"/>
                <a:gd name="T15" fmla="*/ 924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84C28D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84C28D"/>
              </a:extrusionClr>
            </a:sp3d>
          </p:spPr>
          <p:txBody>
            <a:bodyPr vert="eaVert" wrap="none" tIns="0" bIns="0" anchor="ctr">
              <a:flatTx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7866"/>
            <a:ext cx="8458200" cy="855133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Traveler safety continuum</a:t>
            </a:r>
          </a:p>
        </p:txBody>
      </p:sp>
      <p:grpSp>
        <p:nvGrpSpPr>
          <p:cNvPr id="10243" name="Group 16"/>
          <p:cNvGrpSpPr>
            <a:grpSpLocks/>
          </p:cNvGrpSpPr>
          <p:nvPr/>
        </p:nvGrpSpPr>
        <p:grpSpPr bwMode="auto">
          <a:xfrm>
            <a:off x="327558" y="914119"/>
            <a:ext cx="8349947" cy="5291407"/>
            <a:chOff x="176" y="199"/>
            <a:chExt cx="6920" cy="2634"/>
          </a:xfrm>
        </p:grpSpPr>
        <p:pic>
          <p:nvPicPr>
            <p:cNvPr id="10244" name="Picture 13" descr="circlearrows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flipH="1">
              <a:off x="1071" y="220"/>
              <a:ext cx="5210" cy="2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45" name="Rectangle 14"/>
            <p:cNvSpPr>
              <a:spLocks noChangeArrowheads="1"/>
            </p:cNvSpPr>
            <p:nvPr/>
          </p:nvSpPr>
          <p:spPr bwMode="auto">
            <a:xfrm>
              <a:off x="188" y="1037"/>
              <a:ext cx="3169" cy="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800000"/>
                  </a:solidFill>
                </a:rPr>
                <a:t>Training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rgbClr val="000066"/>
                  </a:solidFill>
                </a:rPr>
                <a:t> </a:t>
              </a:r>
              <a:r>
                <a:rPr lang="en-US" sz="1800" b="1" dirty="0">
                  <a:solidFill>
                    <a:schemeClr val="tx2"/>
                  </a:solidFill>
                </a:rPr>
                <a:t>All employees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Management team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Personal protection</a:t>
              </a:r>
            </a:p>
            <a:p>
              <a:pPr lvl="1">
                <a:buFontTx/>
                <a:buChar char="•"/>
              </a:pPr>
              <a:r>
                <a:rPr lang="en-US" sz="1800" b="1" dirty="0" smtClean="0">
                  <a:solidFill>
                    <a:schemeClr val="tx2"/>
                  </a:solidFill>
                </a:rPr>
                <a:t> Country / region </a:t>
              </a:r>
              <a:r>
                <a:rPr lang="en-US" sz="1800" b="1" dirty="0">
                  <a:solidFill>
                    <a:schemeClr val="tx2"/>
                  </a:solidFill>
                </a:rPr>
                <a:t>specific</a:t>
              </a:r>
            </a:p>
          </p:txBody>
        </p:sp>
        <p:sp>
          <p:nvSpPr>
            <p:cNvPr id="10246" name="Rectangle 15"/>
            <p:cNvSpPr>
              <a:spLocks noChangeArrowheads="1"/>
            </p:cNvSpPr>
            <p:nvPr/>
          </p:nvSpPr>
          <p:spPr bwMode="auto">
            <a:xfrm>
              <a:off x="176" y="216"/>
              <a:ext cx="3209" cy="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b="1" dirty="0" smtClean="0">
                  <a:solidFill>
                    <a:srgbClr val="800000"/>
                  </a:solidFill>
                </a:rPr>
                <a:t>Policies / Procedures</a:t>
              </a:r>
              <a:endParaRPr lang="en-US" sz="1800" b="1" dirty="0">
                <a:solidFill>
                  <a:srgbClr val="800000"/>
                </a:solidFill>
              </a:endParaRP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rgbClr val="000066"/>
                  </a:solidFill>
                </a:rPr>
                <a:t> </a:t>
              </a:r>
              <a:r>
                <a:rPr lang="en-US" sz="1800" b="1" dirty="0">
                  <a:solidFill>
                    <a:schemeClr val="tx2"/>
                  </a:solidFill>
                </a:rPr>
                <a:t>Crisis management plans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</a:t>
              </a:r>
              <a:r>
                <a:rPr lang="en-US" sz="1800" b="1" dirty="0" smtClean="0">
                  <a:solidFill>
                    <a:schemeClr val="tx2"/>
                  </a:solidFill>
                </a:rPr>
                <a:t>Policy / compliance</a:t>
              </a:r>
              <a:endParaRPr lang="en-US" sz="1800" b="1" dirty="0">
                <a:solidFill>
                  <a:schemeClr val="tx2"/>
                </a:solidFill>
              </a:endParaRP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Enterprise communication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Health plan, vaccinations</a:t>
              </a:r>
            </a:p>
          </p:txBody>
        </p:sp>
        <p:sp>
          <p:nvSpPr>
            <p:cNvPr id="10247" name="Rectangle 16"/>
            <p:cNvSpPr>
              <a:spLocks noChangeArrowheads="1"/>
            </p:cNvSpPr>
            <p:nvPr/>
          </p:nvSpPr>
          <p:spPr bwMode="auto">
            <a:xfrm>
              <a:off x="188" y="1800"/>
              <a:ext cx="3348" cy="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800000"/>
                  </a:solidFill>
                </a:rPr>
                <a:t>Access to Intelligence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rgbClr val="000066"/>
                  </a:solidFill>
                </a:rPr>
                <a:t> </a:t>
              </a:r>
              <a:r>
                <a:rPr lang="en-US" sz="1800" b="1" dirty="0">
                  <a:solidFill>
                    <a:schemeClr val="tx2"/>
                  </a:solidFill>
                </a:rPr>
                <a:t>Travelers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Management (push)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Assess risks/set ratings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Pre-trip (pull)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During travel</a:t>
              </a:r>
            </a:p>
          </p:txBody>
        </p:sp>
        <p:sp>
          <p:nvSpPr>
            <p:cNvPr id="10248" name="Rectangle 17"/>
            <p:cNvSpPr>
              <a:spLocks noChangeArrowheads="1"/>
            </p:cNvSpPr>
            <p:nvPr/>
          </p:nvSpPr>
          <p:spPr bwMode="auto">
            <a:xfrm>
              <a:off x="3520" y="199"/>
              <a:ext cx="3440" cy="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800000"/>
                  </a:solidFill>
                </a:rPr>
                <a:t>Track Employees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rgbClr val="000066"/>
                  </a:solidFill>
                </a:rPr>
                <a:t> </a:t>
              </a:r>
              <a:r>
                <a:rPr lang="en-US" sz="1800" b="1" dirty="0">
                  <a:solidFill>
                    <a:schemeClr val="tx2"/>
                  </a:solidFill>
                </a:rPr>
                <a:t>Employee profiles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Automated and verified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Real-time </a:t>
              </a:r>
              <a:r>
                <a:rPr lang="en-US" sz="1800" b="1" dirty="0" smtClean="0">
                  <a:solidFill>
                    <a:schemeClr val="tx2"/>
                  </a:solidFill>
                </a:rPr>
                <a:t>alerting</a:t>
              </a:r>
              <a:endParaRPr lang="en-US" sz="1800" b="1" dirty="0">
                <a:solidFill>
                  <a:schemeClr val="tx2"/>
                </a:solidFill>
              </a:endParaRPr>
            </a:p>
          </p:txBody>
        </p:sp>
        <p:sp>
          <p:nvSpPr>
            <p:cNvPr id="10249" name="Rectangle 18"/>
            <p:cNvSpPr>
              <a:spLocks noChangeArrowheads="1"/>
            </p:cNvSpPr>
            <p:nvPr/>
          </p:nvSpPr>
          <p:spPr bwMode="auto">
            <a:xfrm>
              <a:off x="3520" y="2087"/>
              <a:ext cx="3290" cy="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800000"/>
                  </a:solidFill>
                </a:rPr>
                <a:t>Security Service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rgbClr val="000066"/>
                  </a:solidFill>
                </a:rPr>
                <a:t> </a:t>
              </a:r>
              <a:r>
                <a:rPr lang="en-US" sz="1800" b="1" dirty="0">
                  <a:solidFill>
                    <a:schemeClr val="tx2"/>
                  </a:solidFill>
                </a:rPr>
                <a:t>Executive protection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Escorts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Guards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Evacuation</a:t>
              </a:r>
            </a:p>
          </p:txBody>
        </p:sp>
        <p:sp>
          <p:nvSpPr>
            <p:cNvPr id="10250" name="Rectangle 19"/>
            <p:cNvSpPr>
              <a:spLocks noChangeArrowheads="1"/>
            </p:cNvSpPr>
            <p:nvPr/>
          </p:nvSpPr>
          <p:spPr bwMode="auto">
            <a:xfrm rot="10818026" flipV="1">
              <a:off x="3522" y="1570"/>
              <a:ext cx="3574" cy="4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b="1" dirty="0" smtClean="0">
                  <a:solidFill>
                    <a:srgbClr val="800000"/>
                  </a:solidFill>
                </a:rPr>
                <a:t>Medical Service</a:t>
              </a:r>
            </a:p>
            <a:p>
              <a:pPr lvl="1">
                <a:buFontTx/>
                <a:buChar char="•"/>
              </a:pPr>
              <a:r>
                <a:rPr lang="en-US" sz="1800" b="1" dirty="0" smtClean="0">
                  <a:solidFill>
                    <a:schemeClr val="tx2"/>
                  </a:solidFill>
                </a:rPr>
                <a:t> In-country, Western-quality care</a:t>
              </a:r>
            </a:p>
            <a:p>
              <a:pPr lvl="1">
                <a:buFontTx/>
                <a:buChar char="•"/>
              </a:pPr>
              <a:r>
                <a:rPr lang="en-US" sz="1800" b="1" dirty="0" smtClean="0">
                  <a:solidFill>
                    <a:schemeClr val="tx2"/>
                  </a:solidFill>
                </a:rPr>
                <a:t> Evacuation</a:t>
              </a:r>
              <a:endParaRPr lang="en-US" sz="1800" b="1" dirty="0">
                <a:solidFill>
                  <a:schemeClr val="tx2"/>
                </a:solidFill>
              </a:endParaRPr>
            </a:p>
          </p:txBody>
        </p:sp>
        <p:sp>
          <p:nvSpPr>
            <p:cNvPr id="10251" name="Rectangle 20"/>
            <p:cNvSpPr>
              <a:spLocks noChangeArrowheads="1"/>
            </p:cNvSpPr>
            <p:nvPr/>
          </p:nvSpPr>
          <p:spPr bwMode="auto">
            <a:xfrm>
              <a:off x="3520" y="794"/>
              <a:ext cx="3150" cy="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800000"/>
                  </a:solidFill>
                </a:rPr>
                <a:t>Hotline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24 x 7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One call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Company-specific protocol</a:t>
              </a:r>
            </a:p>
            <a:p>
              <a:pPr lvl="1">
                <a:buFontTx/>
                <a:buChar char="•"/>
              </a:pPr>
              <a:r>
                <a:rPr lang="en-US" sz="1800" b="1" dirty="0">
                  <a:solidFill>
                    <a:schemeClr val="tx2"/>
                  </a:solidFill>
                </a:rPr>
                <a:t> Travel, security, health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835" y="150312"/>
            <a:ext cx="8523962" cy="746168"/>
          </a:xfrm>
        </p:spPr>
        <p:txBody>
          <a:bodyPr/>
          <a:lstStyle/>
          <a:p>
            <a:r>
              <a:rPr lang="en-US" sz="2400" dirty="0" smtClean="0"/>
              <a:t>Mission Summary</a:t>
            </a:r>
            <a:br>
              <a:rPr lang="en-US" sz="2400" dirty="0" smtClean="0"/>
            </a:br>
            <a:r>
              <a:rPr lang="en-US" sz="2400" dirty="0" smtClean="0"/>
              <a:t>Egypt – January, 2011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9748" y="3128375"/>
            <a:ext cx="8686800" cy="2895600"/>
          </a:xfrm>
        </p:spPr>
        <p:txBody>
          <a:bodyPr/>
          <a:lstStyle/>
          <a:p>
            <a:pPr marL="274320" indent="-2743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i="1" dirty="0" smtClean="0"/>
              <a:t>Photos taken on-location by Global Rescue Operations personnel</a:t>
            </a:r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1800" b="1" dirty="0" smtClean="0"/>
              <a:t>Deployment of in-house security personnel</a:t>
            </a:r>
            <a:endParaRPr lang="en-US" sz="1800" dirty="0" smtClean="0"/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1800" b="1" dirty="0" smtClean="0"/>
              <a:t>Activation of contracted local assets</a:t>
            </a:r>
            <a:endParaRPr lang="en-US" sz="1800" dirty="0" smtClean="0"/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1800" b="1" dirty="0" smtClean="0"/>
              <a:t>Simultaneous extraction of multiple clients</a:t>
            </a:r>
            <a:endParaRPr lang="en-US" sz="1800" dirty="0" smtClean="0"/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1800" b="1" dirty="0" smtClean="0"/>
              <a:t>Evaluation, fortification, and security of shelter-in-place locations </a:t>
            </a:r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1800" b="1" dirty="0" smtClean="0"/>
              <a:t>Multi-vehicle security convoys</a:t>
            </a:r>
            <a:r>
              <a:rPr lang="en-US" sz="1800" dirty="0" smtClean="0"/>
              <a:t> </a:t>
            </a:r>
            <a:r>
              <a:rPr lang="en-US" sz="1800" b="1" dirty="0" smtClean="0"/>
              <a:t>with armed military escorts</a:t>
            </a:r>
            <a:endParaRPr lang="en-US" sz="1800" dirty="0" smtClean="0"/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1800" b="1" dirty="0" smtClean="0"/>
              <a:t>Air, water, and overland extraction routes</a:t>
            </a:r>
            <a:endParaRPr lang="en-US" sz="1800" dirty="0" smtClean="0"/>
          </a:p>
          <a:p>
            <a:pPr marL="274320" lvl="0" indent="-27432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1800" b="1" dirty="0" smtClean="0"/>
              <a:t>Unified command center</a:t>
            </a:r>
            <a:endParaRPr lang="en-US" sz="1800" dirty="0" smtClean="0"/>
          </a:p>
        </p:txBody>
      </p:sp>
      <p:pic>
        <p:nvPicPr>
          <p:cNvPr id="10" name="Picture 9" descr="P202009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124200" y="944672"/>
            <a:ext cx="2895600" cy="2171700"/>
          </a:xfrm>
          <a:prstGeom prst="rect">
            <a:avLst/>
          </a:prstGeom>
        </p:spPr>
      </p:pic>
      <p:pic>
        <p:nvPicPr>
          <p:cNvPr id="11" name="Picture 10" descr="P2020071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134100" y="944672"/>
            <a:ext cx="2895600" cy="2171700"/>
          </a:xfrm>
          <a:prstGeom prst="rect">
            <a:avLst/>
          </a:prstGeom>
        </p:spPr>
      </p:pic>
      <p:pic>
        <p:nvPicPr>
          <p:cNvPr id="12" name="Picture 11" descr="P1310033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14300" y="944672"/>
            <a:ext cx="2895600" cy="2171700"/>
          </a:xfrm>
          <a:prstGeom prst="rect">
            <a:avLst/>
          </a:prstGeom>
        </p:spPr>
      </p:pic>
      <p:pic>
        <p:nvPicPr>
          <p:cNvPr id="8" name="Picture 7" descr="GR-logo---Horiz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36087" y="170937"/>
            <a:ext cx="3632548" cy="33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4788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370490"/>
            <a:ext cx="8229600" cy="528144"/>
          </a:xfrm>
        </p:spPr>
        <p:txBody>
          <a:bodyPr/>
          <a:lstStyle/>
          <a:p>
            <a:r>
              <a:rPr lang="en-US" dirty="0" smtClean="0"/>
              <a:t>Organization Self - Assessment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835135" y="1497723"/>
            <a:ext cx="7315200" cy="3815255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The TRM3</a:t>
            </a:r>
            <a:r>
              <a:rPr lang="en-US" sz="2400" baseline="30000" dirty="0" smtClean="0">
                <a:solidFill>
                  <a:schemeClr val="tx2"/>
                </a:solidFill>
              </a:rPr>
              <a:t>TM</a:t>
            </a:r>
            <a:r>
              <a:rPr lang="en-US" sz="2400" dirty="0" smtClean="0">
                <a:solidFill>
                  <a:schemeClr val="tx2"/>
                </a:solidFill>
              </a:rPr>
              <a:t> assesses an organization’s travel risk management program</a:t>
            </a: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Model describes maturity based on key process areas (KPAs) </a:t>
            </a: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Provides guidance on improving an organization’s program over time</a:t>
            </a:r>
          </a:p>
          <a:p>
            <a:pPr eaLnBrk="1" hangingPunct="1">
              <a:buClr>
                <a:schemeClr val="tx2"/>
              </a:buClr>
              <a:buSzPct val="125000"/>
              <a:buFont typeface="Arial" pitchFamily="34" charset="0"/>
              <a:buChar char="•"/>
            </a:pPr>
            <a:endParaRPr lang="en-US" sz="2400" dirty="0" smtClean="0"/>
          </a:p>
          <a:p>
            <a:pPr eaLnBrk="1" hangingPunct="1">
              <a:buClr>
                <a:schemeClr val="tx2"/>
              </a:buClr>
              <a:buSzPct val="125000"/>
            </a:pPr>
            <a:r>
              <a:rPr lang="en-US" sz="2400" b="1" i="1" dirty="0" smtClean="0">
                <a:solidFill>
                  <a:srgbClr val="FFC000"/>
                </a:solidFill>
              </a:rPr>
              <a:t>Free resource for GBTA members on the website</a:t>
            </a:r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0" y="6642100"/>
            <a:ext cx="2438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/>
              <a:t>TRM3 is a trademark of </a:t>
            </a:r>
            <a:r>
              <a:rPr lang="en-US" sz="800" dirty="0" err="1"/>
              <a:t>iJET</a:t>
            </a:r>
            <a:r>
              <a:rPr lang="en-US" sz="800" dirty="0"/>
              <a:t> International, Inc.</a:t>
            </a: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248636" y="698610"/>
            <a:ext cx="6973888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2"/>
                </a:solidFill>
              </a:rPr>
              <a:t>Travel Risk Management Maturity Model (TRM3)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8612" y="28098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TRM3</a:t>
            </a:r>
            <a:r>
              <a:rPr lang="en-US" baseline="30000" dirty="0" smtClean="0">
                <a:solidFill>
                  <a:schemeClr val="tx2"/>
                </a:solidFill>
              </a:rPr>
              <a:t>TM</a:t>
            </a:r>
            <a:r>
              <a:rPr lang="en-US" dirty="0" smtClean="0">
                <a:solidFill>
                  <a:schemeClr val="tx2"/>
                </a:solidFill>
              </a:rPr>
              <a:t> – 10 key process areas (KPAs)</a:t>
            </a:r>
          </a:p>
        </p:txBody>
      </p:sp>
      <p:grpSp>
        <p:nvGrpSpPr>
          <p:cNvPr id="14339" name="Group 16"/>
          <p:cNvGrpSpPr>
            <a:grpSpLocks/>
          </p:cNvGrpSpPr>
          <p:nvPr/>
        </p:nvGrpSpPr>
        <p:grpSpPr bwMode="auto">
          <a:xfrm>
            <a:off x="326901" y="1073151"/>
            <a:ext cx="8510345" cy="4370475"/>
            <a:chOff x="313" y="1248"/>
            <a:chExt cx="4978" cy="2367"/>
          </a:xfrm>
        </p:grpSpPr>
        <p:sp>
          <p:nvSpPr>
            <p:cNvPr id="14341" name="AutoShape 3"/>
            <p:cNvSpPr>
              <a:spLocks noChangeAspect="1" noChangeArrowheads="1"/>
            </p:cNvSpPr>
            <p:nvPr/>
          </p:nvSpPr>
          <p:spPr bwMode="auto">
            <a:xfrm>
              <a:off x="1776" y="3011"/>
              <a:ext cx="3514" cy="28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01B1B"/>
                </a:gs>
                <a:gs pos="100000">
                  <a:srgbClr val="DD393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lIns="182880" rIns="182880"/>
            <a:lstStyle/>
            <a:p>
              <a:pPr algn="ctr" eaLnBrk="0" hangingPunct="0"/>
              <a:r>
                <a:rPr lang="en-US" sz="2200" b="1">
                  <a:solidFill>
                    <a:srgbClr val="EEEEEE"/>
                  </a:solidFill>
                </a:rPr>
                <a:t>Data Management</a:t>
              </a:r>
            </a:p>
          </p:txBody>
        </p:sp>
        <p:sp>
          <p:nvSpPr>
            <p:cNvPr id="14342" name="AutoShape 4"/>
            <p:cNvSpPr>
              <a:spLocks noChangeAspect="1" noChangeArrowheads="1"/>
            </p:cNvSpPr>
            <p:nvPr/>
          </p:nvSpPr>
          <p:spPr bwMode="auto">
            <a:xfrm rot="16200000">
              <a:off x="1753" y="1944"/>
              <a:ext cx="724" cy="67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5E7D9C"/>
                </a:gs>
                <a:gs pos="100000">
                  <a:srgbClr val="698DB2">
                    <a:alpha val="89998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lIns="182880" rIns="182880" anchor="ctr"/>
            <a:lstStyle/>
            <a:p>
              <a:pPr algn="ctr" eaLnBrk="0" hangingPunct="0"/>
              <a:r>
                <a:rPr lang="en-US" sz="1400" b="1" dirty="0">
                  <a:solidFill>
                    <a:srgbClr val="EEEEEE"/>
                  </a:solidFill>
                </a:rPr>
                <a:t>Risk</a:t>
              </a:r>
            </a:p>
            <a:p>
              <a:pPr algn="ctr" eaLnBrk="0" hangingPunct="0"/>
              <a:r>
                <a:rPr lang="en-US" sz="1400" b="1" dirty="0" smtClean="0">
                  <a:solidFill>
                    <a:srgbClr val="EEEEEE"/>
                  </a:solidFill>
                </a:rPr>
                <a:t>Assess-</a:t>
              </a:r>
              <a:r>
                <a:rPr lang="en-US" sz="1400" b="1" dirty="0" err="1" smtClean="0">
                  <a:solidFill>
                    <a:srgbClr val="EEEEEE"/>
                  </a:solidFill>
                </a:rPr>
                <a:t>ment</a:t>
              </a:r>
              <a:endParaRPr lang="en-US" sz="1400" b="1" dirty="0">
                <a:solidFill>
                  <a:srgbClr val="EEEEEE"/>
                </a:solidFill>
              </a:endParaRPr>
            </a:p>
          </p:txBody>
        </p:sp>
        <p:sp>
          <p:nvSpPr>
            <p:cNvPr id="14343" name="AutoShape 5"/>
            <p:cNvSpPr>
              <a:spLocks noChangeAspect="1" noChangeArrowheads="1"/>
            </p:cNvSpPr>
            <p:nvPr/>
          </p:nvSpPr>
          <p:spPr bwMode="auto">
            <a:xfrm>
              <a:off x="1776" y="1248"/>
              <a:ext cx="3514" cy="29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879F2D"/>
                </a:gs>
                <a:gs pos="100000">
                  <a:srgbClr val="98B43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lIns="182880" rIns="182880"/>
            <a:lstStyle/>
            <a:p>
              <a:pPr algn="ctr" eaLnBrk="0" hangingPunct="0"/>
              <a:r>
                <a:rPr lang="en-US" sz="2200" b="1" dirty="0" smtClean="0">
                  <a:solidFill>
                    <a:srgbClr val="EEEEEE"/>
                  </a:solidFill>
                </a:rPr>
                <a:t>Policy / Procedures</a:t>
              </a:r>
              <a:endParaRPr lang="en-US" sz="2200" dirty="0">
                <a:solidFill>
                  <a:srgbClr val="EEEEEE"/>
                </a:solidFill>
              </a:endParaRPr>
            </a:p>
          </p:txBody>
        </p:sp>
        <p:sp>
          <p:nvSpPr>
            <p:cNvPr id="14344" name="AutoShape 6"/>
            <p:cNvSpPr>
              <a:spLocks noChangeAspect="1" noChangeArrowheads="1"/>
            </p:cNvSpPr>
            <p:nvPr/>
          </p:nvSpPr>
          <p:spPr bwMode="auto">
            <a:xfrm>
              <a:off x="1776" y="1591"/>
              <a:ext cx="3514" cy="29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879F2D"/>
                </a:gs>
                <a:gs pos="100000">
                  <a:srgbClr val="98B43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lIns="182880" rIns="182880"/>
            <a:lstStyle/>
            <a:p>
              <a:pPr algn="ctr" eaLnBrk="0" hangingPunct="0"/>
              <a:r>
                <a:rPr lang="en-US" sz="2200" b="1">
                  <a:solidFill>
                    <a:srgbClr val="EEEEEE"/>
                  </a:solidFill>
                </a:rPr>
                <a:t>Training</a:t>
              </a:r>
            </a:p>
            <a:p>
              <a:pPr eaLnBrk="0" hangingPunct="0"/>
              <a:endParaRPr lang="en-US" sz="2400">
                <a:solidFill>
                  <a:srgbClr val="EEEEEE"/>
                </a:solidFill>
              </a:endParaRPr>
            </a:p>
          </p:txBody>
        </p:sp>
        <p:sp>
          <p:nvSpPr>
            <p:cNvPr id="14345" name="AutoShape 7"/>
            <p:cNvSpPr>
              <a:spLocks noChangeAspect="1" noChangeArrowheads="1"/>
            </p:cNvSpPr>
            <p:nvPr/>
          </p:nvSpPr>
          <p:spPr bwMode="auto">
            <a:xfrm>
              <a:off x="1776" y="2685"/>
              <a:ext cx="3514" cy="28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01B1B"/>
                </a:gs>
                <a:gs pos="100000">
                  <a:srgbClr val="DD393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lIns="182880" rIns="182880"/>
            <a:lstStyle/>
            <a:p>
              <a:pPr algn="ctr" eaLnBrk="0" hangingPunct="0"/>
              <a:r>
                <a:rPr lang="en-US" sz="2200" b="1">
                  <a:solidFill>
                    <a:srgbClr val="EEEEEE"/>
                  </a:solidFill>
                </a:rPr>
                <a:t>Notification</a:t>
              </a:r>
            </a:p>
          </p:txBody>
        </p:sp>
        <p:sp>
          <p:nvSpPr>
            <p:cNvPr id="14346" name="AutoShape 8"/>
            <p:cNvSpPr>
              <a:spLocks noChangeAspect="1" noChangeArrowheads="1"/>
            </p:cNvSpPr>
            <p:nvPr/>
          </p:nvSpPr>
          <p:spPr bwMode="auto">
            <a:xfrm>
              <a:off x="1776" y="3330"/>
              <a:ext cx="3514" cy="28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01B1B"/>
                </a:gs>
                <a:gs pos="100000">
                  <a:srgbClr val="DD393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lIns="182880" rIns="182880"/>
            <a:lstStyle/>
            <a:p>
              <a:pPr algn="ctr" eaLnBrk="0" hangingPunct="0"/>
              <a:r>
                <a:rPr lang="en-US" sz="2200" b="1" dirty="0">
                  <a:solidFill>
                    <a:srgbClr val="EEEEEE"/>
                  </a:solidFill>
                </a:rPr>
                <a:t>Communication</a:t>
              </a:r>
            </a:p>
          </p:txBody>
        </p:sp>
        <p:sp>
          <p:nvSpPr>
            <p:cNvPr id="14347" name="AutoShape 9"/>
            <p:cNvSpPr>
              <a:spLocks noChangeAspect="1" noChangeArrowheads="1"/>
            </p:cNvSpPr>
            <p:nvPr/>
          </p:nvSpPr>
          <p:spPr bwMode="auto">
            <a:xfrm rot="16200000">
              <a:off x="2462" y="1943"/>
              <a:ext cx="724" cy="67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5E7D9C"/>
                </a:gs>
                <a:gs pos="100000">
                  <a:srgbClr val="698DB2">
                    <a:alpha val="89998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lIns="0" tIns="0" rIns="0" bIns="0" anchor="ctr"/>
            <a:lstStyle/>
            <a:p>
              <a:pPr algn="ctr" eaLnBrk="0" hangingPunct="0"/>
              <a:r>
                <a:rPr lang="en-US" sz="1400" b="1">
                  <a:solidFill>
                    <a:srgbClr val="EEEEEE"/>
                  </a:solidFill>
                </a:rPr>
                <a:t>Risk</a:t>
              </a:r>
            </a:p>
            <a:p>
              <a:pPr algn="ctr" eaLnBrk="0" hangingPunct="0"/>
              <a:r>
                <a:rPr lang="en-US" sz="1400" b="1">
                  <a:solidFill>
                    <a:srgbClr val="EEEEEE"/>
                  </a:solidFill>
                </a:rPr>
                <a:t>Disclosure</a:t>
              </a:r>
            </a:p>
          </p:txBody>
        </p:sp>
        <p:sp>
          <p:nvSpPr>
            <p:cNvPr id="14348" name="AutoShape 10"/>
            <p:cNvSpPr>
              <a:spLocks noChangeAspect="1" noChangeArrowheads="1"/>
            </p:cNvSpPr>
            <p:nvPr/>
          </p:nvSpPr>
          <p:spPr bwMode="auto">
            <a:xfrm rot="16200000">
              <a:off x="3168" y="1947"/>
              <a:ext cx="730" cy="67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5E7D9C"/>
                </a:gs>
                <a:gs pos="100000">
                  <a:srgbClr val="698DB2">
                    <a:alpha val="89998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lIns="182880" rIns="182880" anchor="ctr"/>
            <a:lstStyle/>
            <a:p>
              <a:pPr algn="ctr" eaLnBrk="0" hangingPunct="0"/>
              <a:r>
                <a:rPr lang="en-US" sz="1400" b="1">
                  <a:solidFill>
                    <a:srgbClr val="EEEEEE"/>
                  </a:solidFill>
                </a:rPr>
                <a:t>Risk</a:t>
              </a:r>
            </a:p>
            <a:p>
              <a:pPr algn="ctr" eaLnBrk="0" hangingPunct="0"/>
              <a:r>
                <a:rPr lang="en-US" sz="1400" b="1">
                  <a:solidFill>
                    <a:srgbClr val="EEEEEE"/>
                  </a:solidFill>
                </a:rPr>
                <a:t>Mitigation</a:t>
              </a:r>
            </a:p>
          </p:txBody>
        </p:sp>
        <p:sp>
          <p:nvSpPr>
            <p:cNvPr id="14349" name="AutoShape 11"/>
            <p:cNvSpPr>
              <a:spLocks noChangeAspect="1" noChangeArrowheads="1"/>
            </p:cNvSpPr>
            <p:nvPr/>
          </p:nvSpPr>
          <p:spPr bwMode="auto">
            <a:xfrm rot="16200000">
              <a:off x="3874" y="1951"/>
              <a:ext cx="737" cy="67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5E7D9C"/>
                </a:gs>
                <a:gs pos="100000">
                  <a:srgbClr val="698DB2">
                    <a:alpha val="89998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lIns="0" tIns="0" rIns="0" bIns="0" anchor="ctr"/>
            <a:lstStyle/>
            <a:p>
              <a:pPr algn="ctr" eaLnBrk="0" hangingPunct="0"/>
              <a:r>
                <a:rPr lang="en-US" sz="1400" b="1">
                  <a:solidFill>
                    <a:srgbClr val="EEEEEE"/>
                  </a:solidFill>
                </a:rPr>
                <a:t>Risk Monitoring</a:t>
              </a:r>
            </a:p>
          </p:txBody>
        </p:sp>
        <p:sp>
          <p:nvSpPr>
            <p:cNvPr id="14350" name="AutoShape 12"/>
            <p:cNvSpPr>
              <a:spLocks noChangeAspect="1" noChangeArrowheads="1"/>
            </p:cNvSpPr>
            <p:nvPr/>
          </p:nvSpPr>
          <p:spPr bwMode="auto">
            <a:xfrm rot="16200000">
              <a:off x="4583" y="1951"/>
              <a:ext cx="737" cy="67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5E7D9C"/>
                </a:gs>
                <a:gs pos="100000">
                  <a:srgbClr val="698DB2">
                    <a:alpha val="89998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lIns="182880" rIns="182880" anchor="ctr"/>
            <a:lstStyle/>
            <a:p>
              <a:pPr algn="ctr" eaLnBrk="0" hangingPunct="0"/>
              <a:r>
                <a:rPr lang="en-US" sz="1400" b="1" dirty="0">
                  <a:solidFill>
                    <a:srgbClr val="EEEEEE"/>
                  </a:solidFill>
                </a:rPr>
                <a:t>Response</a:t>
              </a:r>
            </a:p>
          </p:txBody>
        </p:sp>
        <p:sp>
          <p:nvSpPr>
            <p:cNvPr id="14351" name="Text Box 13"/>
            <p:cNvSpPr txBox="1">
              <a:spLocks noChangeArrowheads="1"/>
            </p:cNvSpPr>
            <p:nvPr/>
          </p:nvSpPr>
          <p:spPr bwMode="auto">
            <a:xfrm>
              <a:off x="313" y="1330"/>
              <a:ext cx="1477" cy="1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sz="1800" b="1" dirty="0">
                  <a:solidFill>
                    <a:srgbClr val="669900"/>
                  </a:solidFill>
                </a:rPr>
                <a:t>Overarching KPAs </a:t>
              </a:r>
              <a:br>
                <a:rPr lang="en-US" sz="1800" b="1" dirty="0">
                  <a:solidFill>
                    <a:srgbClr val="669900"/>
                  </a:solidFill>
                </a:rPr>
              </a:br>
              <a:endParaRPr lang="en-US" sz="1800" b="1" dirty="0">
                <a:solidFill>
                  <a:srgbClr val="669900"/>
                </a:solidFill>
              </a:endParaRP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endParaRPr lang="en-US" sz="1800" b="1" dirty="0" smtClean="0">
                <a:solidFill>
                  <a:srgbClr val="426A8C"/>
                </a:solidFill>
              </a:endParaRP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endParaRPr lang="en-US" sz="1800" b="1" dirty="0">
                <a:solidFill>
                  <a:srgbClr val="426A8C"/>
                </a:solidFill>
              </a:endParaRP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sz="1800" b="1" dirty="0">
                  <a:solidFill>
                    <a:srgbClr val="426A8C"/>
                  </a:solidFill>
                </a:rPr>
                <a:t>Management KPAs</a:t>
              </a: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endParaRPr lang="en-US" sz="1800" b="1" dirty="0">
                <a:solidFill>
                  <a:srgbClr val="426A8C"/>
                </a:solidFill>
              </a:endParaRP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endParaRPr lang="en-US" sz="1800" b="1" dirty="0">
                <a:solidFill>
                  <a:srgbClr val="426A8C"/>
                </a:solidFill>
              </a:endParaRPr>
            </a:p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sz="1800" b="1" dirty="0">
                  <a:solidFill>
                    <a:srgbClr val="B10E01"/>
                  </a:solidFill>
                </a:rPr>
                <a:t>Infrastructure KPAs </a:t>
              </a:r>
              <a:br>
                <a:rPr lang="en-US" sz="1800" b="1" dirty="0">
                  <a:solidFill>
                    <a:srgbClr val="B10E01"/>
                  </a:solidFill>
                </a:rPr>
              </a:br>
              <a:endParaRPr lang="en-US" sz="2800" dirty="0">
                <a:solidFill>
                  <a:srgbClr val="426A8C"/>
                </a:solidFill>
              </a:endParaRPr>
            </a:p>
          </p:txBody>
        </p:sp>
      </p:grpSp>
      <p:sp>
        <p:nvSpPr>
          <p:cNvPr id="14340" name="TextBox 14"/>
          <p:cNvSpPr txBox="1">
            <a:spLocks noChangeArrowheads="1"/>
          </p:cNvSpPr>
          <p:nvPr/>
        </p:nvSpPr>
        <p:spPr bwMode="auto">
          <a:xfrm>
            <a:off x="0" y="6643688"/>
            <a:ext cx="25908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/>
              <a:t>TRM3 is a trademark of </a:t>
            </a:r>
            <a:r>
              <a:rPr lang="en-US" sz="800" dirty="0" err="1"/>
              <a:t>iJET</a:t>
            </a:r>
            <a:r>
              <a:rPr lang="en-US" sz="800" dirty="0"/>
              <a:t> International, Inc.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2899" y="775855"/>
            <a:ext cx="8572502" cy="5867832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chemeClr val="tx2"/>
                </a:solidFill>
              </a:rPr>
              <a:t>#10:  Company does not know what to do in an emergency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2"/>
                </a:solidFill>
              </a:rPr>
              <a:t>Don’t be reactive.  Get a basic plan in place and make sure you know where to get help</a:t>
            </a:r>
          </a:p>
          <a:p>
            <a:r>
              <a:rPr lang="en-US" sz="2400" b="1" dirty="0" smtClean="0"/>
              <a:t>#9:  Out of date contact numbers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Get contact numbers (cell, home, office, email, IM, etc.) for the people that you need in an emergency.  Periodically have them verified and updated</a:t>
            </a:r>
          </a:p>
          <a:p>
            <a:r>
              <a:rPr lang="en-US" sz="2400" b="1" dirty="0" smtClean="0"/>
              <a:t>#8:  Primary </a:t>
            </a:r>
            <a:r>
              <a:rPr lang="en-US" sz="2400" b="1" u="sng" dirty="0" smtClean="0"/>
              <a:t>and</a:t>
            </a:r>
            <a:r>
              <a:rPr lang="en-US" sz="2400" b="1" dirty="0" smtClean="0"/>
              <a:t> backup person are not available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This happens frequently.  Try to have multiple backup contacts.  Think about people who are normally available</a:t>
            </a:r>
          </a:p>
          <a:p>
            <a:endParaRPr lang="en-US" sz="2400" dirty="0" smtClean="0"/>
          </a:p>
          <a:p>
            <a:pPr eaLnBrk="1" hangingPunct="1"/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black">
          <a:xfrm>
            <a:off x="249381" y="2216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Top 10 reasons things fail . . .</a:t>
            </a:r>
            <a:endParaRPr kumimoji="0" lang="en-US" sz="3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2899" y="371474"/>
            <a:ext cx="8572502" cy="62722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chemeClr val="tx2"/>
                </a:solidFill>
              </a:rPr>
              <a:t>#7:  </a:t>
            </a:r>
            <a:r>
              <a:rPr lang="en-US" sz="2400" b="1" dirty="0" smtClean="0"/>
              <a:t>Cell phones don’t always work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We are becoming totally reliant upon cell phones. Employees should have a calling card, know how to use text (SMS) messaging, and have a satellite phone for rural assignments</a:t>
            </a:r>
          </a:p>
          <a:p>
            <a:r>
              <a:rPr lang="en-US" sz="2400" b="1" dirty="0" smtClean="0"/>
              <a:t>#6: Third-party response resource does not know what is going on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Talk to your vendors.  Include them in your planning.  Run exercises and drills</a:t>
            </a:r>
          </a:p>
          <a:p>
            <a:r>
              <a:rPr lang="en-US" sz="2400" b="1" dirty="0" smtClean="0"/>
              <a:t>#5:  No response resource retained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Make a list of incident types and answer the question “Who would I turn to?”</a:t>
            </a:r>
          </a:p>
          <a:p>
            <a:endParaRPr lang="en-US" sz="2400" dirty="0" smtClean="0"/>
          </a:p>
          <a:p>
            <a:pPr eaLnBrk="1" hangingPunct="1"/>
            <a:endParaRPr lang="en-US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2899" y="371474"/>
            <a:ext cx="8572502" cy="6272213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#4:  </a:t>
            </a:r>
            <a:r>
              <a:rPr lang="en-US" sz="2400" b="1" dirty="0" smtClean="0"/>
              <a:t>Protocols are not maintained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Companies need to periodically review their plans and protocols, at least annually</a:t>
            </a:r>
          </a:p>
          <a:p>
            <a:r>
              <a:rPr lang="en-US" sz="2400" b="1" dirty="0" smtClean="0"/>
              <a:t>#3: Protocol or procedure is too complex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Look to streamline the process.  In the event of an emergency, you will only have time and bandwidth for the basics</a:t>
            </a:r>
          </a:p>
          <a:p>
            <a:r>
              <a:rPr lang="en-US" sz="2400" b="1" dirty="0" smtClean="0"/>
              <a:t>#2: Inconsistent skill level within the team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Crisis and emergency management is not the core competency of most businesses.  Get training for the core team that will be called upon to deal with an emergency</a:t>
            </a:r>
          </a:p>
          <a:p>
            <a:endParaRPr lang="en-US" sz="2400" dirty="0" smtClean="0"/>
          </a:p>
          <a:p>
            <a:pPr eaLnBrk="1" hangingPunct="1"/>
            <a:endParaRPr lang="en-US" sz="240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2899" y="371474"/>
            <a:ext cx="8572502" cy="6272213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#1:  </a:t>
            </a:r>
            <a:r>
              <a:rPr lang="en-US" sz="2400" b="1" dirty="0" smtClean="0"/>
              <a:t>Cost sensitivity delays response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Deal with where the funds will come from and who will pay BEFORE the event!  A delay in response increases costs and can even cost lives</a:t>
            </a:r>
            <a:endParaRPr lang="en-US" sz="2400" b="1" dirty="0" smtClean="0"/>
          </a:p>
          <a:p>
            <a:endParaRPr lang="en-US" sz="2400" dirty="0" smtClean="0"/>
          </a:p>
          <a:p>
            <a:pPr eaLnBrk="1" hangingPunct="1"/>
            <a:endParaRPr lang="en-US" sz="2400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 descr="C:\Documents and Settings\jrose\Local Settings\Temporary Internet Files\Content.IE5\OB05LMO6\MC90044145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7317" y="2158147"/>
            <a:ext cx="3143196" cy="314319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Summary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552575" y="1614487"/>
            <a:ext cx="6629400" cy="2667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Identify and evaluate the risk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Identify your resources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Set an acceptable level of risk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Develop a plan for mitigating the risk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Educate and communicate the plan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Monitor the results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23862" y="819150"/>
            <a:ext cx="2878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Your program must: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75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Resources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44525" y="987425"/>
            <a:ext cx="8201025" cy="37211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1-617-459-4209  jrose@globalrescue.com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Travel Risk Management Maturity Model (TRM3</a:t>
            </a:r>
            <a:r>
              <a:rPr lang="en-US" sz="2400" baseline="30000" dirty="0" smtClean="0">
                <a:solidFill>
                  <a:schemeClr val="tx2"/>
                </a:solidFill>
              </a:rPr>
              <a:t>TM</a:t>
            </a:r>
            <a:r>
              <a:rPr lang="en-US" sz="2400" dirty="0" smtClean="0">
                <a:solidFill>
                  <a:schemeClr val="tx2"/>
                </a:solidFill>
              </a:rPr>
              <a:t>)</a:t>
            </a:r>
            <a:endParaRPr lang="en-US" sz="2400" baseline="30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GBTA Foundation’s Managed Travel Index &amp; Benchmarking Tool (includes travel risk management self-assessment) – </a:t>
            </a:r>
            <a:r>
              <a:rPr lang="en-US" sz="2400" b="1" dirty="0" smtClean="0">
                <a:solidFill>
                  <a:schemeClr val="tx2"/>
                </a:solidFill>
              </a:rPr>
              <a:t>now </a:t>
            </a:r>
            <a:r>
              <a:rPr lang="en-US" sz="2400" b="1" u="sng" dirty="0" smtClean="0">
                <a:solidFill>
                  <a:schemeClr val="tx2"/>
                </a:solidFill>
              </a:rPr>
              <a:t>FREE</a:t>
            </a:r>
            <a:r>
              <a:rPr lang="en-US" sz="2400" b="1" dirty="0" smtClean="0">
                <a:solidFill>
                  <a:schemeClr val="tx2"/>
                </a:solidFill>
              </a:rPr>
              <a:t> to GBTA members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Certified Corporate Travel Executive (CCTE) Core Week II module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Webinars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SzPct val="125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Further resources being developed by GBTA’s Travel &amp; Meetings Risk Management Committee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0" y="6643687"/>
            <a:ext cx="2438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dirty="0"/>
              <a:t>TRM3 is a trademark of </a:t>
            </a:r>
            <a:r>
              <a:rPr lang="en-US" sz="800" dirty="0" err="1"/>
              <a:t>iJET</a:t>
            </a:r>
            <a:r>
              <a:rPr lang="en-US" sz="800" dirty="0"/>
              <a:t> International, Inc.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Questions?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Only Global Rescue has the ability to positively change outcomes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1E18B4-3398-48B7-86C0-E3F2717B6EA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1597243916"/>
              </p:ext>
            </p:extLst>
          </p:nvPr>
        </p:nvGraphicFramePr>
        <p:xfrm>
          <a:off x="2514600" y="1676400"/>
          <a:ext cx="6324600" cy="467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GR-logo---Horiz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67400" y="1752600"/>
            <a:ext cx="2914651" cy="2680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281940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Who answers the phone?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rot="10800000">
            <a:off x="228600" y="3124200"/>
            <a:ext cx="8229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rot="10800000">
            <a:off x="228600" y="3886200"/>
            <a:ext cx="8229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rot="10800000">
            <a:off x="228600" y="4648200"/>
            <a:ext cx="8229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10800000">
            <a:off x="228600" y="5410200"/>
            <a:ext cx="8229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rot="10800000">
            <a:off x="228600" y="6172200"/>
            <a:ext cx="8229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52400" y="3223736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Who makes the decision regarding the need for evacuations?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" y="39624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Who provides expert third-party medical oversight?</a:t>
            </a:r>
            <a:endParaRPr lang="en-US" sz="1800" dirty="0" smtClean="0">
              <a:solidFill>
                <a:prstClr val="black"/>
              </a:solidFill>
              <a:latin typeface="Frutiger LT Std 45 Light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47244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What are the requirements to access a patient?</a:t>
            </a:r>
            <a:endParaRPr lang="en-US" sz="1800" dirty="0" smtClean="0">
              <a:solidFill>
                <a:prstClr val="black"/>
              </a:solidFill>
              <a:latin typeface="Frutiger LT Std 45 Ligh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54864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How is information gathered and services managed?</a:t>
            </a:r>
            <a:endParaRPr lang="en-US" sz="1800" dirty="0" smtClean="0">
              <a:solidFill>
                <a:prstClr val="black"/>
              </a:solidFill>
              <a:latin typeface="Frutiger LT Std 45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66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these differentiators save lives?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1E18B4-3398-48B7-86C0-E3F2717B6EA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19100" y="1676400"/>
            <a:ext cx="8305800" cy="4419600"/>
          </a:xfrm>
          <a:prstGeom prst="rect">
            <a:avLst/>
          </a:prstGeom>
          <a:solidFill>
            <a:schemeClr val="bg1">
              <a:alpha val="1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4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Trajan Pro"/>
                <a:cs typeface="+mn-cs"/>
              </a:rPr>
              <a:t>September, 2008:  </a:t>
            </a:r>
            <a:r>
              <a:rPr lang="en-US" sz="2400" b="1" dirty="0" smtClean="0">
                <a:solidFill>
                  <a:srgbClr val="E31837"/>
                </a:solidFill>
                <a:uFill>
                  <a:solidFill>
                    <a:prstClr val="black"/>
                  </a:solidFill>
                </a:uFill>
                <a:latin typeface="Trajan Pro"/>
                <a:cs typeface="+mn-cs"/>
              </a:rPr>
              <a:t>Hong Kong</a:t>
            </a:r>
            <a:endParaRPr lang="en-US" sz="2400" b="1" i="1" dirty="0" smtClean="0">
              <a:solidFill>
                <a:prstClr val="black"/>
              </a:solidFill>
              <a:uFill>
                <a:solidFill>
                  <a:prstClr val="black"/>
                </a:solidFill>
              </a:uFill>
              <a:latin typeface="Trajan Pro"/>
              <a:cs typeface="+mn-cs"/>
            </a:endParaRPr>
          </a:p>
          <a:p>
            <a:pPr algn="ctr" eaLnBrk="0" hangingPunct="0"/>
            <a:r>
              <a:rPr lang="en-US" sz="1800" i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Highly contagious bacterial meningitis</a:t>
            </a:r>
          </a:p>
          <a:p>
            <a:pPr algn="ctr" eaLnBrk="0" hangingPunct="0"/>
            <a:endParaRPr lang="en-US" sz="1800" b="1" i="1" dirty="0" smtClean="0">
              <a:solidFill>
                <a:prstClr val="black"/>
              </a:solidFill>
              <a:uFill>
                <a:solidFill>
                  <a:prstClr val="black"/>
                </a:solidFill>
              </a:uFill>
              <a:latin typeface="Frutiger LT Std 45 Light"/>
              <a:cs typeface="+mn-cs"/>
            </a:endParaRPr>
          </a:p>
          <a:p>
            <a:pPr marL="914400" lvl="1" indent="-27432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Potentially lethal condition if not treated appropriately</a:t>
            </a:r>
          </a:p>
          <a:p>
            <a:pPr marL="914400" lvl="1" indent="-27432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Initial treating facility inexperienced with these cases</a:t>
            </a:r>
          </a:p>
          <a:p>
            <a:pPr marL="914400" lvl="1" indent="-27432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Immediate movement to regional Center of Excellence followed</a:t>
            </a:r>
            <a:br>
              <a:rPr lang="en-US" sz="18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</a:br>
            <a:r>
              <a:rPr lang="en-US" sz="18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by evacuation to home hospital</a:t>
            </a:r>
          </a:p>
          <a:p>
            <a:pPr marL="914400" lvl="1" indent="-27432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n-US" sz="1800" b="1" dirty="0" smtClean="0">
              <a:solidFill>
                <a:prstClr val="black"/>
              </a:solidFill>
              <a:uFill>
                <a:solidFill>
                  <a:prstClr val="black"/>
                </a:solidFill>
              </a:uFill>
              <a:latin typeface="Frutiger LT Std 45 Light"/>
              <a:cs typeface="+mn-cs"/>
            </a:endParaRPr>
          </a:p>
          <a:p>
            <a:pPr marL="0" lvl="1" algn="ctr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 smtClean="0">
                <a:solidFill>
                  <a:srgbClr val="E31837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Required Response Resources</a:t>
            </a:r>
          </a:p>
          <a:p>
            <a:pPr marL="914400" lvl="1" indent="-457200" eaLnBrk="0" hangingPunct="0">
              <a:spcBef>
                <a:spcPts val="600"/>
              </a:spcBef>
              <a:spcAft>
                <a:spcPts val="600"/>
              </a:spcAft>
            </a:pPr>
            <a:endParaRPr lang="en-US" sz="1800" b="1" i="1" dirty="0" smtClean="0">
              <a:solidFill>
                <a:srgbClr val="E31837"/>
              </a:solidFill>
              <a:uFill>
                <a:solidFill>
                  <a:prstClr val="black"/>
                </a:solidFill>
              </a:uFill>
              <a:latin typeface="Frutiger LT Std 45 Ligh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876800"/>
            <a:ext cx="8229600" cy="1066800"/>
          </a:xfrm>
          <a:prstGeom prst="rect">
            <a:avLst/>
          </a:prstGeom>
          <a:noFill/>
        </p:spPr>
        <p:txBody>
          <a:bodyPr wrap="square" numCol="2" spcCol="365760" rtlCol="0">
            <a:noAutofit/>
          </a:bodyPr>
          <a:lstStyle/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Deployed medical personnel led care</a:t>
            </a: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Expert physician and specialist consultations</a:t>
            </a: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Evacuation to home hospital</a:t>
            </a: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Communication between all stakeholders, including government authorities to coordinate quarantine</a:t>
            </a:r>
          </a:p>
        </p:txBody>
      </p:sp>
    </p:spTree>
    <p:extLst>
      <p:ext uri="{BB962C8B-B14F-4D97-AF65-F5344CB8AC3E}">
        <p14:creationId xmlns:p14="http://schemas.microsoft.com/office/powerpoint/2010/main" xmlns="" val="419386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How do these differentiators save lives?</a:t>
            </a:r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1E18B4-3398-48B7-86C0-E3F2717B6EA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19100" y="1676400"/>
            <a:ext cx="8305800" cy="4114800"/>
          </a:xfrm>
          <a:prstGeom prst="rect">
            <a:avLst/>
          </a:prstGeom>
          <a:solidFill>
            <a:schemeClr val="bg1">
              <a:alpha val="1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4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Trajan Pro"/>
                <a:cs typeface="+mn-cs"/>
              </a:rPr>
              <a:t>January, 2010:  </a:t>
            </a:r>
            <a:r>
              <a:rPr lang="en-US" sz="2400" b="1" dirty="0" smtClean="0">
                <a:solidFill>
                  <a:srgbClr val="E31837"/>
                </a:solidFill>
                <a:uFill>
                  <a:solidFill>
                    <a:prstClr val="black"/>
                  </a:solidFill>
                </a:uFill>
                <a:latin typeface="Trajan Pro"/>
                <a:cs typeface="+mn-cs"/>
              </a:rPr>
              <a:t>Port au Prince, Haiti</a:t>
            </a:r>
            <a:endParaRPr lang="en-US" sz="2400" b="1" i="1" dirty="0" smtClean="0">
              <a:solidFill>
                <a:prstClr val="black"/>
              </a:solidFill>
              <a:uFill>
                <a:solidFill>
                  <a:prstClr val="black"/>
                </a:solidFill>
              </a:uFill>
              <a:latin typeface="Trajan Pro"/>
              <a:cs typeface="+mn-cs"/>
            </a:endParaRPr>
          </a:p>
          <a:p>
            <a:pPr algn="ctr" eaLnBrk="0" hangingPunct="0"/>
            <a:r>
              <a:rPr lang="en-US" sz="1800" i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Natural Disaster</a:t>
            </a:r>
          </a:p>
          <a:p>
            <a:pPr algn="ctr" eaLnBrk="0" hangingPunct="0"/>
            <a:endParaRPr lang="en-US" sz="1800" b="1" i="1" dirty="0" smtClean="0">
              <a:solidFill>
                <a:prstClr val="black"/>
              </a:solidFill>
              <a:uFill>
                <a:solidFill>
                  <a:prstClr val="black"/>
                </a:solidFill>
              </a:uFill>
              <a:latin typeface="Frutiger LT Std 45 Light"/>
              <a:cs typeface="+mn-cs"/>
            </a:endParaRPr>
          </a:p>
          <a:p>
            <a:pPr marL="914400" lvl="1" indent="-27432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Sudden onset of devastating earthquake</a:t>
            </a:r>
          </a:p>
          <a:p>
            <a:pPr marL="914400" lvl="1" indent="-27432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Air and seaport damage</a:t>
            </a:r>
          </a:p>
          <a:p>
            <a:pPr marL="914400" lvl="1" indent="-274320" eaLnBrk="0" hangingPunct="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800" b="1" dirty="0" smtClean="0">
                <a:solidFill>
                  <a:prstClr val="black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Rapid escalation of looting and violence</a:t>
            </a:r>
          </a:p>
          <a:p>
            <a:pPr marL="914400" lvl="1" indent="-457200" eaLnBrk="0" hangingPunct="0">
              <a:spcBef>
                <a:spcPts val="0"/>
              </a:spcBef>
              <a:spcAft>
                <a:spcPts val="0"/>
              </a:spcAft>
            </a:pPr>
            <a:endParaRPr lang="en-US" sz="1800" b="1" i="1" dirty="0" smtClean="0">
              <a:solidFill>
                <a:prstClr val="black"/>
              </a:solidFill>
              <a:uFill>
                <a:solidFill>
                  <a:prstClr val="black"/>
                </a:solidFill>
              </a:uFill>
              <a:latin typeface="Frutiger LT Std 45 Light"/>
              <a:cs typeface="+mn-cs"/>
            </a:endParaRPr>
          </a:p>
          <a:p>
            <a:pPr marL="0" lvl="1" algn="ctr" eaLnBrk="0" hangingPunct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 smtClean="0">
                <a:solidFill>
                  <a:srgbClr val="E31837"/>
                </a:solidFill>
                <a:uFill>
                  <a:solidFill>
                    <a:prstClr val="black"/>
                  </a:solidFill>
                </a:uFill>
                <a:latin typeface="Frutiger LT Std 45 Light"/>
                <a:cs typeface="+mn-cs"/>
              </a:rPr>
              <a:t>Required Response Resources</a:t>
            </a:r>
          </a:p>
          <a:p>
            <a:pPr marL="914400" lvl="1" indent="-457200" eaLnBrk="0" hangingPunct="0">
              <a:spcBef>
                <a:spcPts val="600"/>
              </a:spcBef>
              <a:spcAft>
                <a:spcPts val="600"/>
              </a:spcAft>
            </a:pPr>
            <a:endParaRPr lang="en-US" sz="1800" b="1" i="1" dirty="0" smtClean="0">
              <a:solidFill>
                <a:srgbClr val="E31837"/>
              </a:solidFill>
              <a:uFill>
                <a:solidFill>
                  <a:prstClr val="black"/>
                </a:solidFill>
              </a:uFill>
              <a:latin typeface="Frutiger LT Std 45 Ligh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572000"/>
            <a:ext cx="8229600" cy="1295400"/>
          </a:xfrm>
          <a:prstGeom prst="rect">
            <a:avLst/>
          </a:prstGeom>
          <a:noFill/>
        </p:spPr>
        <p:txBody>
          <a:bodyPr wrap="square" numCol="2" spcCol="365760" rtlCol="0">
            <a:noAutofit/>
          </a:bodyPr>
          <a:lstStyle/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Dedicated team of security professionals</a:t>
            </a: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Integrated medical / security resources</a:t>
            </a: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Local personnel and developed resources</a:t>
            </a: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endParaRPr lang="en-US" sz="1400" b="1" dirty="0" smtClean="0">
              <a:solidFill>
                <a:prstClr val="black"/>
              </a:solidFill>
              <a:latin typeface="Frutiger LT Std 45 Light"/>
              <a:cs typeface="+mn-cs"/>
            </a:endParaRP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Boots-on-the-ground personnel</a:t>
            </a: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Government relationships</a:t>
            </a:r>
          </a:p>
          <a:p>
            <a:pPr marL="274320" indent="-18288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  <a:latin typeface="Frutiger LT Std 45 Light"/>
                <a:cs typeface="+mn-cs"/>
              </a:rPr>
              <a:t>Unconventional extraction</a:t>
            </a:r>
          </a:p>
          <a:p>
            <a:pPr marL="274320" indent="-274320">
              <a:buFont typeface="Arial" pitchFamily="34" charset="0"/>
              <a:buChar char="•"/>
            </a:pPr>
            <a:endParaRPr lang="en-US" sz="1800" dirty="0" smtClean="0">
              <a:solidFill>
                <a:prstClr val="black"/>
              </a:solidFill>
              <a:latin typeface="Frutiger LT Std 45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646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BTA theme">
  <a:themeElements>
    <a:clrScheme name="Default Design 1">
      <a:dk1>
        <a:srgbClr val="000000"/>
      </a:dk1>
      <a:lt1>
        <a:srgbClr val="FFFFFF"/>
      </a:lt1>
      <a:dk2>
        <a:srgbClr val="0023A0"/>
      </a:dk2>
      <a:lt2>
        <a:srgbClr val="B2B2B2"/>
      </a:lt2>
      <a:accent1>
        <a:srgbClr val="667BC6"/>
      </a:accent1>
      <a:accent2>
        <a:srgbClr val="B2BDE3"/>
      </a:accent2>
      <a:accent3>
        <a:srgbClr val="FFFFFF"/>
      </a:accent3>
      <a:accent4>
        <a:srgbClr val="000000"/>
      </a:accent4>
      <a:accent5>
        <a:srgbClr val="B8BFDF"/>
      </a:accent5>
      <a:accent6>
        <a:srgbClr val="A1ABCE"/>
      </a:accent6>
      <a:hlink>
        <a:srgbClr val="FFA000"/>
      </a:hlink>
      <a:folHlink>
        <a:srgbClr val="FFC6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23A0"/>
        </a:dk2>
        <a:lt2>
          <a:srgbClr val="B2B2B2"/>
        </a:lt2>
        <a:accent1>
          <a:srgbClr val="667BC6"/>
        </a:accent1>
        <a:accent2>
          <a:srgbClr val="B2BDE3"/>
        </a:accent2>
        <a:accent3>
          <a:srgbClr val="FFFFFF"/>
        </a:accent3>
        <a:accent4>
          <a:srgbClr val="000000"/>
        </a:accent4>
        <a:accent5>
          <a:srgbClr val="B8BFDF"/>
        </a:accent5>
        <a:accent6>
          <a:srgbClr val="A1ABCE"/>
        </a:accent6>
        <a:hlink>
          <a:srgbClr val="FFA000"/>
        </a:hlink>
        <a:folHlink>
          <a:srgbClr val="FFC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23A0"/>
      </a:dk2>
      <a:lt2>
        <a:srgbClr val="B2B2B2"/>
      </a:lt2>
      <a:accent1>
        <a:srgbClr val="667BC6"/>
      </a:accent1>
      <a:accent2>
        <a:srgbClr val="B2BDE3"/>
      </a:accent2>
      <a:accent3>
        <a:srgbClr val="FFFFFF"/>
      </a:accent3>
      <a:accent4>
        <a:srgbClr val="000000"/>
      </a:accent4>
      <a:accent5>
        <a:srgbClr val="B8BFDF"/>
      </a:accent5>
      <a:accent6>
        <a:srgbClr val="A1ABCE"/>
      </a:accent6>
      <a:hlink>
        <a:srgbClr val="FFA000"/>
      </a:hlink>
      <a:folHlink>
        <a:srgbClr val="FFC6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23A0"/>
        </a:dk2>
        <a:lt2>
          <a:srgbClr val="B2B2B2"/>
        </a:lt2>
        <a:accent1>
          <a:srgbClr val="667BC6"/>
        </a:accent1>
        <a:accent2>
          <a:srgbClr val="B2BDE3"/>
        </a:accent2>
        <a:accent3>
          <a:srgbClr val="FFFFFF"/>
        </a:accent3>
        <a:accent4>
          <a:srgbClr val="000000"/>
        </a:accent4>
        <a:accent5>
          <a:srgbClr val="B8BFDF"/>
        </a:accent5>
        <a:accent6>
          <a:srgbClr val="A1ABCE"/>
        </a:accent6>
        <a:hlink>
          <a:srgbClr val="FFA000"/>
        </a:hlink>
        <a:folHlink>
          <a:srgbClr val="FFC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GRTemplate10-06">
  <a:themeElements>
    <a:clrScheme name="GR Color Set 100921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000000"/>
      </a:accent1>
      <a:accent2>
        <a:srgbClr val="000000"/>
      </a:accent2>
      <a:accent3>
        <a:srgbClr val="E31837"/>
      </a:accent3>
      <a:accent4>
        <a:srgbClr val="E31837"/>
      </a:accent4>
      <a:accent5>
        <a:srgbClr val="000000"/>
      </a:accent5>
      <a:accent6>
        <a:srgbClr val="E31837"/>
      </a:accent6>
      <a:hlink>
        <a:srgbClr val="E31837"/>
      </a:hlink>
      <a:folHlink>
        <a:srgbClr val="E31837"/>
      </a:folHlink>
    </a:clrScheme>
    <a:fontScheme name="GR Std 100907">
      <a:majorFont>
        <a:latin typeface="Trajan Pro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b="1" i="0" u="sng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ctr">
          <a:defRPr dirty="0" smtClean="0">
            <a:solidFill>
              <a:schemeClr val="bg1"/>
            </a:solidFill>
            <a:latin typeface="+mn-lt"/>
          </a:defRPr>
        </a:defPPr>
      </a:lstStyle>
    </a:txDef>
  </a:objectDefaults>
  <a:extraClrSchemeLst>
    <a:extraClrScheme>
      <a:clrScheme name="GRTemplate10-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Template10-06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GRTemplate10-06">
  <a:themeElements>
    <a:clrScheme name="GR Color Set 100921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000000"/>
      </a:accent1>
      <a:accent2>
        <a:srgbClr val="000000"/>
      </a:accent2>
      <a:accent3>
        <a:srgbClr val="E31837"/>
      </a:accent3>
      <a:accent4>
        <a:srgbClr val="E31837"/>
      </a:accent4>
      <a:accent5>
        <a:srgbClr val="000000"/>
      </a:accent5>
      <a:accent6>
        <a:srgbClr val="E31837"/>
      </a:accent6>
      <a:hlink>
        <a:srgbClr val="E31837"/>
      </a:hlink>
      <a:folHlink>
        <a:srgbClr val="E31837"/>
      </a:folHlink>
    </a:clrScheme>
    <a:fontScheme name="GR Std 100907">
      <a:majorFont>
        <a:latin typeface="Trajan Pro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b="1" i="0" u="sng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+mn-lt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ctr">
          <a:defRPr dirty="0" smtClean="0">
            <a:solidFill>
              <a:schemeClr val="bg1"/>
            </a:solidFill>
            <a:latin typeface="+mn-lt"/>
          </a:defRPr>
        </a:defPPr>
      </a:lstStyle>
    </a:txDef>
  </a:objectDefaults>
  <a:extraClrSchemeLst>
    <a:extraClrScheme>
      <a:clrScheme name="GRTemplate10-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Template10-06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Template10-0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GBTA theme</Template>
  <TotalTime>1301</TotalTime>
  <Words>2596</Words>
  <Application>Microsoft Office PowerPoint</Application>
  <PresentationFormat>On-screen Show (4:3)</PresentationFormat>
  <Paragraphs>436</Paragraphs>
  <Slides>23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GBTA theme</vt:lpstr>
      <vt:lpstr>Default Design</vt:lpstr>
      <vt:lpstr>GRTemplate10-06</vt:lpstr>
      <vt:lpstr>1_GRTemplate10-06</vt:lpstr>
      <vt:lpstr>Introduction to Travel Risk Management  Presented by GBTA’s Travel &amp; Meetings Risk Management Committee</vt:lpstr>
      <vt:lpstr>Introduction to risk management</vt:lpstr>
      <vt:lpstr>Reality check</vt:lpstr>
      <vt:lpstr>Medical risks</vt:lpstr>
      <vt:lpstr>Why should travel managers care?</vt:lpstr>
      <vt:lpstr>Defining travel</vt:lpstr>
      <vt:lpstr>Cross-functional support critical to success</vt:lpstr>
      <vt:lpstr>Your organization needs a plan for travel risk</vt:lpstr>
      <vt:lpstr>Organizational travel risk management:</vt:lpstr>
      <vt:lpstr>Traveler safety continuum</vt:lpstr>
      <vt:lpstr>Mission Summary Egypt – January, 2011</vt:lpstr>
      <vt:lpstr>Organization Self - Assessment</vt:lpstr>
      <vt:lpstr>TRM3TM – 10 key process areas (KPAs)</vt:lpstr>
      <vt:lpstr>Slide 14</vt:lpstr>
      <vt:lpstr>Slide 15</vt:lpstr>
      <vt:lpstr>Slide 16</vt:lpstr>
      <vt:lpstr>Slide 17</vt:lpstr>
      <vt:lpstr>Summary</vt:lpstr>
      <vt:lpstr>Resources</vt:lpstr>
      <vt:lpstr>Questions?</vt:lpstr>
      <vt:lpstr>Only Global Rescue has the ability to positively change outcomes</vt:lpstr>
      <vt:lpstr>How do these differentiators save lives?</vt:lpstr>
      <vt:lpstr>How do these differentiators save lives?</vt:lpstr>
    </vt:vector>
  </TitlesOfParts>
  <Company>National Business Travel Association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gmorel</dc:creator>
  <cp:lastModifiedBy>Jeffrey Meadows</cp:lastModifiedBy>
  <cp:revision>73</cp:revision>
  <dcterms:created xsi:type="dcterms:W3CDTF">2008-04-15T16:36:23Z</dcterms:created>
  <dcterms:modified xsi:type="dcterms:W3CDTF">2011-09-07T19:09:57Z</dcterms:modified>
</cp:coreProperties>
</file>